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3"/>
  </p:notesMasterIdLst>
  <p:sldIdLst>
    <p:sldId id="377" r:id="rId2"/>
    <p:sldId id="352" r:id="rId3"/>
    <p:sldId id="256" r:id="rId4"/>
    <p:sldId id="288" r:id="rId5"/>
    <p:sldId id="337" r:id="rId6"/>
    <p:sldId id="372" r:id="rId7"/>
    <p:sldId id="373" r:id="rId8"/>
    <p:sldId id="374" r:id="rId9"/>
    <p:sldId id="375" r:id="rId10"/>
    <p:sldId id="376" r:id="rId11"/>
    <p:sldId id="340" r:id="rId12"/>
    <p:sldId id="339" r:id="rId13"/>
    <p:sldId id="341" r:id="rId14"/>
    <p:sldId id="342" r:id="rId15"/>
    <p:sldId id="343" r:id="rId16"/>
    <p:sldId id="354" r:id="rId17"/>
    <p:sldId id="344" r:id="rId18"/>
    <p:sldId id="345" r:id="rId19"/>
    <p:sldId id="346" r:id="rId20"/>
    <p:sldId id="356" r:id="rId21"/>
    <p:sldId id="378" r:id="rId22"/>
    <p:sldId id="357" r:id="rId23"/>
    <p:sldId id="379" r:id="rId24"/>
    <p:sldId id="358" r:id="rId25"/>
    <p:sldId id="359" r:id="rId26"/>
    <p:sldId id="371" r:id="rId27"/>
    <p:sldId id="355" r:id="rId28"/>
    <p:sldId id="347" r:id="rId29"/>
    <p:sldId id="348" r:id="rId30"/>
    <p:sldId id="360" r:id="rId31"/>
    <p:sldId id="349" r:id="rId32"/>
    <p:sldId id="361" r:id="rId33"/>
    <p:sldId id="362" r:id="rId34"/>
    <p:sldId id="363" r:id="rId35"/>
    <p:sldId id="364" r:id="rId36"/>
    <p:sldId id="365" r:id="rId37"/>
    <p:sldId id="366" r:id="rId38"/>
    <p:sldId id="367" r:id="rId39"/>
    <p:sldId id="368" r:id="rId40"/>
    <p:sldId id="370" r:id="rId41"/>
    <p:sldId id="333" r:id="rId42"/>
  </p:sldIdLst>
  <p:sldSz cx="9144000" cy="6858000" type="screen4x3"/>
  <p:notesSz cx="6858000" cy="9144000"/>
  <p:embeddedFontLst>
    <p:embeddedFont>
      <p:font typeface="仿宋_GB2312" panose="02010609030101010101" pitchFamily="49" charset="-122"/>
      <p:regular r:id="rId44"/>
    </p:embeddedFont>
    <p:embeddedFont>
      <p:font typeface="隶书" panose="02010509060101010101" pitchFamily="49" charset="-122"/>
      <p:regular r:id="rId45"/>
    </p:embeddedFont>
    <p:embeddedFont>
      <p:font typeface="微软雅黑" panose="020B0503020204020204" pitchFamily="34" charset="-122"/>
      <p:regular r:id="rId46"/>
      <p:bold r:id="rId47"/>
    </p:embeddedFont>
    <p:embeddedFont>
      <p:font typeface="华文新魏" panose="02010800040101010101" pitchFamily="2" charset="-122"/>
      <p:regular r:id="rId48"/>
    </p:embeddedFont>
    <p:embeddedFont>
      <p:font typeface="Calibri" panose="020F0502020204030204" pitchFamily="34" charset="0"/>
      <p:regular r:id="rId49"/>
      <p:bold r:id="rId50"/>
      <p:italic r:id="rId51"/>
      <p:boldItalic r:id="rId52"/>
    </p:embeddedFont>
    <p:embeddedFont>
      <p:font typeface="楷体_GB2312" panose="02010609030101010101" pitchFamily="49" charset="-122"/>
      <p:regular r:id="rId53"/>
    </p:embeddedFont>
    <p:embeddedFont>
      <p:font typeface="华文行楷" panose="02010800040101010101" pitchFamily="2" charset="-122"/>
      <p:regular r:id="rId54"/>
    </p:embeddedFont>
    <p:embeddedFont>
      <p:font typeface="幼圆" panose="02010509060101010101" pitchFamily="49" charset="-122"/>
      <p:regular r:id="rId55"/>
    </p:embeddedFont>
    <p:embeddedFont>
      <p:font typeface="Arial Unicode MS" panose="020B0604020202020204" pitchFamily="34" charset="-122"/>
      <p:regular r:id="rId56"/>
    </p:embeddedFont>
  </p:embeddedFontLst>
  <p:defaultTex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D107"/>
    <a:srgbClr val="F5B20B"/>
    <a:srgbClr val="FBC605"/>
    <a:srgbClr val="FFCC00"/>
    <a:srgbClr val="FF9900"/>
    <a:srgbClr val="FF0000"/>
    <a:srgbClr val="66FF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36" autoAdjust="0"/>
    <p:restoredTop sz="81916" autoAdjust="0"/>
  </p:normalViewPr>
  <p:slideViewPr>
    <p:cSldViewPr>
      <p:cViewPr varScale="1">
        <p:scale>
          <a:sx n="55" d="100"/>
          <a:sy n="55" d="100"/>
        </p:scale>
        <p:origin x="1522"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AC6B6A11-6353-4833-A6D1-6FB059F0F156}" type="datetimeFigureOut">
              <a:rPr lang="zh-CN" altLang="en-US"/>
              <a:pPr>
                <a:defRPr/>
              </a:pPr>
              <a:t>2020/10/12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8AA7CE48-C364-4F29-B781-675A3049E999}" type="slidenum">
              <a:rPr lang="zh-CN" altLang="en-US"/>
              <a:pPr>
                <a:defRPr/>
              </a:pPr>
              <a:t>‹#›</a:t>
            </a:fld>
            <a:endParaRPr lang="zh-CN" altLang="en-US"/>
          </a:p>
        </p:txBody>
      </p:sp>
    </p:spTree>
    <p:extLst>
      <p:ext uri="{BB962C8B-B14F-4D97-AF65-F5344CB8AC3E}">
        <p14:creationId xmlns:p14="http://schemas.microsoft.com/office/powerpoint/2010/main" val="24773902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右下为</a:t>
            </a:r>
            <a:r>
              <a:rPr lang="en-US" altLang="zh-CN" smtClean="0"/>
              <a:t>2008</a:t>
            </a:r>
            <a:r>
              <a:rPr lang="zh-CN" altLang="en-US" smtClean="0"/>
              <a:t>年奥运会在希腊取火种照片</a:t>
            </a:r>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B501B64-7F1B-486F-A7F4-E27AC7D1E61F}" type="slidenum">
              <a:rPr lang="zh-CN" altLang="en-US" sz="1200"/>
              <a:pPr/>
              <a:t>5</a:t>
            </a:fld>
            <a:endParaRPr lang="zh-CN" altLang="en-US" sz="1200"/>
          </a:p>
        </p:txBody>
      </p:sp>
    </p:spTree>
    <p:extLst>
      <p:ext uri="{BB962C8B-B14F-4D97-AF65-F5344CB8AC3E}">
        <p14:creationId xmlns:p14="http://schemas.microsoft.com/office/powerpoint/2010/main" val="529314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哥德尔不完备定理</a:t>
            </a:r>
            <a:r>
              <a:rPr lang="en-US" altLang="zh-CN"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第一不完备性定理：任意一个包含一阶谓词逻辑与初等数论的形式系统，都存在一个命题，它在这个系统中既不能被证明也不能被否定。</a:t>
            </a:r>
          </a:p>
          <a:p>
            <a:r>
              <a:rPr lang="zh-CN" altLang="en-US" sz="1200" b="0" i="0" kern="1200" dirty="0" smtClean="0">
                <a:solidFill>
                  <a:schemeClr val="tx1"/>
                </a:solidFill>
                <a:effectLst/>
                <a:latin typeface="+mn-lt"/>
                <a:ea typeface="+mn-ea"/>
                <a:cs typeface="+mn-cs"/>
              </a:rPr>
              <a:t>第二不完备性定理：如果系统</a:t>
            </a:r>
            <a:r>
              <a:rPr lang="en-US" altLang="zh-CN" sz="1200" b="0" i="0" kern="1200" dirty="0" smtClean="0">
                <a:solidFill>
                  <a:schemeClr val="tx1"/>
                </a:solidFill>
                <a:effectLst/>
                <a:latin typeface="+mn-lt"/>
                <a:ea typeface="+mn-ea"/>
                <a:cs typeface="+mn-cs"/>
              </a:rPr>
              <a:t>S</a:t>
            </a:r>
            <a:r>
              <a:rPr lang="zh-CN" altLang="en-US" sz="1200" b="0" i="0" kern="1200" dirty="0" smtClean="0">
                <a:solidFill>
                  <a:schemeClr val="tx1"/>
                </a:solidFill>
                <a:effectLst/>
                <a:latin typeface="+mn-lt"/>
                <a:ea typeface="+mn-ea"/>
                <a:cs typeface="+mn-cs"/>
              </a:rPr>
              <a:t>含有初等数论，当</a:t>
            </a:r>
            <a:r>
              <a:rPr lang="en-US" altLang="zh-CN" sz="1200" b="0" i="0" kern="1200" dirty="0" smtClean="0">
                <a:solidFill>
                  <a:schemeClr val="tx1"/>
                </a:solidFill>
                <a:effectLst/>
                <a:latin typeface="+mn-lt"/>
                <a:ea typeface="+mn-ea"/>
                <a:cs typeface="+mn-cs"/>
              </a:rPr>
              <a:t>S</a:t>
            </a:r>
            <a:r>
              <a:rPr lang="zh-CN" altLang="en-US" sz="1200" b="0" i="0" kern="1200" dirty="0" smtClean="0">
                <a:solidFill>
                  <a:schemeClr val="tx1"/>
                </a:solidFill>
                <a:effectLst/>
                <a:latin typeface="+mn-lt"/>
                <a:ea typeface="+mn-ea"/>
                <a:cs typeface="+mn-cs"/>
              </a:rPr>
              <a:t>无矛盾时，它的无矛盾性不可能在</a:t>
            </a:r>
            <a:r>
              <a:rPr lang="en-US" altLang="zh-CN" sz="1200" b="0" i="0" kern="1200" dirty="0" smtClean="0">
                <a:solidFill>
                  <a:schemeClr val="tx1"/>
                </a:solidFill>
                <a:effectLst/>
                <a:latin typeface="+mn-lt"/>
                <a:ea typeface="+mn-ea"/>
                <a:cs typeface="+mn-cs"/>
              </a:rPr>
              <a:t>S</a:t>
            </a:r>
            <a:r>
              <a:rPr lang="zh-CN" altLang="en-US" sz="1200" b="0" i="0" kern="1200" smtClean="0">
                <a:solidFill>
                  <a:schemeClr val="tx1"/>
                </a:solidFill>
                <a:effectLst/>
                <a:latin typeface="+mn-lt"/>
                <a:ea typeface="+mn-ea"/>
                <a:cs typeface="+mn-cs"/>
              </a:rPr>
              <a:t>内证明。</a:t>
            </a:r>
          </a:p>
          <a:p>
            <a:endParaRPr lang="zh-CN" altLang="en-US"/>
          </a:p>
        </p:txBody>
      </p:sp>
      <p:sp>
        <p:nvSpPr>
          <p:cNvPr id="4" name="灯片编号占位符 3"/>
          <p:cNvSpPr>
            <a:spLocks noGrp="1"/>
          </p:cNvSpPr>
          <p:nvPr>
            <p:ph type="sldNum" sz="quarter" idx="10"/>
          </p:nvPr>
        </p:nvSpPr>
        <p:spPr/>
        <p:txBody>
          <a:bodyPr/>
          <a:lstStyle/>
          <a:p>
            <a:pPr>
              <a:defRPr/>
            </a:pPr>
            <a:fld id="{8AA7CE48-C364-4F29-B781-675A3049E999}" type="slidenum">
              <a:rPr lang="zh-CN" altLang="en-US" smtClean="0"/>
              <a:pPr>
                <a:defRPr/>
              </a:pPr>
              <a:t>16</a:t>
            </a:fld>
            <a:endParaRPr lang="zh-CN" altLang="en-US"/>
          </a:p>
        </p:txBody>
      </p:sp>
    </p:spTree>
    <p:extLst>
      <p:ext uri="{BB962C8B-B14F-4D97-AF65-F5344CB8AC3E}">
        <p14:creationId xmlns:p14="http://schemas.microsoft.com/office/powerpoint/2010/main" val="2067533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a:t>
            </a:r>
            <a:r>
              <a:rPr lang="zh-CN" altLang="en-US" smtClean="0"/>
              <a:t>还珠格格</a:t>
            </a:r>
            <a:r>
              <a:rPr lang="en-US" altLang="zh-CN" smtClean="0"/>
              <a:t>》</a:t>
            </a:r>
            <a:r>
              <a:rPr lang="zh-CN" altLang="en-US" smtClean="0"/>
              <a:t>剧中多次出现了紫薇与尔康的深情誓言：“山无棱，天地合，才敢与君绝。”查阅</a:t>
            </a:r>
            <a:r>
              <a:rPr lang="en-US" altLang="zh-CN" smtClean="0"/>
              <a:t>《</a:t>
            </a:r>
            <a:r>
              <a:rPr lang="zh-CN" altLang="en-US" smtClean="0"/>
              <a:t>乐府民歌</a:t>
            </a:r>
            <a:r>
              <a:rPr lang="en-US" altLang="zh-CN" smtClean="0"/>
              <a:t>》</a:t>
            </a:r>
            <a:r>
              <a:rPr lang="zh-CN" altLang="en-US" smtClean="0"/>
              <a:t>中</a:t>
            </a:r>
            <a:r>
              <a:rPr lang="en-US" altLang="zh-CN" smtClean="0"/>
              <a:t>《</a:t>
            </a:r>
            <a:r>
              <a:rPr lang="zh-CN" altLang="en-US" smtClean="0"/>
              <a:t>上邪</a:t>
            </a:r>
            <a:r>
              <a:rPr lang="en-US" altLang="zh-CN" smtClean="0"/>
              <a:t>》</a:t>
            </a:r>
            <a:r>
              <a:rPr lang="zh-CN" altLang="en-US" smtClean="0"/>
              <a:t>，何处而来“山无棱”？</a:t>
            </a:r>
            <a:r>
              <a:rPr lang="en-US" altLang="zh-CN" smtClean="0"/>
              <a:t>《</a:t>
            </a:r>
            <a:r>
              <a:rPr lang="zh-CN" altLang="en-US" smtClean="0"/>
              <a:t>上邪</a:t>
            </a:r>
            <a:r>
              <a:rPr lang="en-US" altLang="zh-CN" smtClean="0"/>
              <a:t>》</a:t>
            </a:r>
            <a:r>
              <a:rPr lang="zh-CN" altLang="en-US" smtClean="0"/>
              <a:t>原作为：“上邪，我欲与君相知，长命无绝衰。山无陵，江水为竭，冬雷震震，夏雨雪，天地合，乃敢与君绝！”由此可见，琼瑶女士把</a:t>
            </a:r>
            <a:r>
              <a:rPr lang="en-US" altLang="zh-CN" smtClean="0"/>
              <a:t>《</a:t>
            </a:r>
            <a:r>
              <a:rPr lang="zh-CN" altLang="en-US" smtClean="0"/>
              <a:t>上邪</a:t>
            </a:r>
            <a:r>
              <a:rPr lang="en-US" altLang="zh-CN" smtClean="0"/>
              <a:t>》</a:t>
            </a:r>
            <a:r>
              <a:rPr lang="zh-CN" altLang="en-US" smtClean="0"/>
              <a:t>这首民歌中的“山无陵”误用为“山无棱” 。</a:t>
            </a:r>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CCAD27E-7757-422D-B548-B13BF6E0877F}" type="slidenum">
              <a:rPr lang="zh-CN" altLang="en-US">
                <a:latin typeface="Times New Roman" panose="02020603050405020304" pitchFamily="18" charset="0"/>
              </a:rPr>
              <a:pPr>
                <a:spcBef>
                  <a:spcPct val="0"/>
                </a:spcBef>
              </a:pPr>
              <a:t>21</a:t>
            </a:fld>
            <a:endParaRPr lang="zh-CN" altLang="en-US">
              <a:latin typeface="Times New Roman" panose="02020603050405020304" pitchFamily="18" charset="0"/>
            </a:endParaRPr>
          </a:p>
        </p:txBody>
      </p:sp>
    </p:spTree>
    <p:extLst>
      <p:ext uri="{BB962C8B-B14F-4D97-AF65-F5344CB8AC3E}">
        <p14:creationId xmlns:p14="http://schemas.microsoft.com/office/powerpoint/2010/main" val="979223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半可判定：成立可证，不成立不可证。</a:t>
            </a:r>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5F812D9-6407-429C-86A0-553F4C311021}" type="slidenum">
              <a:rPr lang="zh-CN" altLang="en-US">
                <a:latin typeface="Times New Roman" panose="02020603050405020304" pitchFamily="18" charset="0"/>
              </a:rPr>
              <a:pPr>
                <a:spcBef>
                  <a:spcPct val="0"/>
                </a:spcBef>
              </a:pPr>
              <a:t>39</a:t>
            </a:fld>
            <a:endParaRPr lang="zh-CN" altLang="en-US">
              <a:latin typeface="Times New Roman" panose="02020603050405020304" pitchFamily="18" charset="0"/>
            </a:endParaRPr>
          </a:p>
        </p:txBody>
      </p:sp>
    </p:spTree>
    <p:extLst>
      <p:ext uri="{BB962C8B-B14F-4D97-AF65-F5344CB8AC3E}">
        <p14:creationId xmlns:p14="http://schemas.microsoft.com/office/powerpoint/2010/main" val="1481386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42281A2-D532-4C05-AF0B-A196D6D6FCBA}" type="slidenum">
              <a:rPr lang="en-US" altLang="zh-CN"/>
              <a:pPr>
                <a:defRPr/>
              </a:pPr>
              <a:t>‹#›</a:t>
            </a:fld>
            <a:endParaRPr lang="en-US" altLang="zh-CN"/>
          </a:p>
        </p:txBody>
      </p:sp>
    </p:spTree>
    <p:extLst>
      <p:ext uri="{BB962C8B-B14F-4D97-AF65-F5344CB8AC3E}">
        <p14:creationId xmlns:p14="http://schemas.microsoft.com/office/powerpoint/2010/main" val="1788966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81DFF74-8425-4540-A489-2E431CFA21A8}" type="slidenum">
              <a:rPr lang="en-US" altLang="zh-CN"/>
              <a:pPr>
                <a:defRPr/>
              </a:pPr>
              <a:t>‹#›</a:t>
            </a:fld>
            <a:endParaRPr lang="en-US" altLang="zh-CN"/>
          </a:p>
        </p:txBody>
      </p:sp>
    </p:spTree>
    <p:extLst>
      <p:ext uri="{BB962C8B-B14F-4D97-AF65-F5344CB8AC3E}">
        <p14:creationId xmlns:p14="http://schemas.microsoft.com/office/powerpoint/2010/main" val="1006765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34200" y="0"/>
            <a:ext cx="2209800" cy="6629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0"/>
            <a:ext cx="6477000" cy="6629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45B0298-8AB2-4BA4-9EF6-D989EA258130}" type="slidenum">
              <a:rPr lang="en-US" altLang="zh-CN"/>
              <a:pPr>
                <a:defRPr/>
              </a:pPr>
              <a:t>‹#›</a:t>
            </a:fld>
            <a:endParaRPr lang="en-US" altLang="zh-CN"/>
          </a:p>
        </p:txBody>
      </p:sp>
    </p:spTree>
    <p:extLst>
      <p:ext uri="{BB962C8B-B14F-4D97-AF65-F5344CB8AC3E}">
        <p14:creationId xmlns:p14="http://schemas.microsoft.com/office/powerpoint/2010/main" val="2303275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B1CA75F-E013-41F7-8A4E-2A92ED88412D}" type="slidenum">
              <a:rPr lang="en-US" altLang="zh-CN"/>
              <a:pPr>
                <a:defRPr/>
              </a:pPr>
              <a:t>‹#›</a:t>
            </a:fld>
            <a:endParaRPr lang="en-US" altLang="zh-CN"/>
          </a:p>
        </p:txBody>
      </p:sp>
    </p:spTree>
    <p:extLst>
      <p:ext uri="{BB962C8B-B14F-4D97-AF65-F5344CB8AC3E}">
        <p14:creationId xmlns:p14="http://schemas.microsoft.com/office/powerpoint/2010/main" val="3745743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85A7001-B6DD-47D8-B157-3B5DAFE7A46E}" type="slidenum">
              <a:rPr lang="en-US" altLang="zh-CN"/>
              <a:pPr>
                <a:defRPr/>
              </a:pPr>
              <a:t>‹#›</a:t>
            </a:fld>
            <a:endParaRPr lang="en-US" altLang="zh-CN"/>
          </a:p>
        </p:txBody>
      </p:sp>
    </p:spTree>
    <p:extLst>
      <p:ext uri="{BB962C8B-B14F-4D97-AF65-F5344CB8AC3E}">
        <p14:creationId xmlns:p14="http://schemas.microsoft.com/office/powerpoint/2010/main" val="3196486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4800" y="1066800"/>
            <a:ext cx="41910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66800"/>
            <a:ext cx="41910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A530277-E6C9-4E94-BD99-7C1DB494E84A}" type="slidenum">
              <a:rPr lang="en-US" altLang="zh-CN"/>
              <a:pPr>
                <a:defRPr/>
              </a:pPr>
              <a:t>‹#›</a:t>
            </a:fld>
            <a:endParaRPr lang="en-US" altLang="zh-CN"/>
          </a:p>
        </p:txBody>
      </p:sp>
    </p:spTree>
    <p:extLst>
      <p:ext uri="{BB962C8B-B14F-4D97-AF65-F5344CB8AC3E}">
        <p14:creationId xmlns:p14="http://schemas.microsoft.com/office/powerpoint/2010/main" val="353275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5BD72AB-739E-4049-9AC4-68DC123DE0FE}" type="slidenum">
              <a:rPr lang="en-US" altLang="zh-CN"/>
              <a:pPr>
                <a:defRPr/>
              </a:pPr>
              <a:t>‹#›</a:t>
            </a:fld>
            <a:endParaRPr lang="en-US" altLang="zh-CN"/>
          </a:p>
        </p:txBody>
      </p:sp>
    </p:spTree>
    <p:extLst>
      <p:ext uri="{BB962C8B-B14F-4D97-AF65-F5344CB8AC3E}">
        <p14:creationId xmlns:p14="http://schemas.microsoft.com/office/powerpoint/2010/main" val="3524454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0436125F-9513-46A6-BDBD-300A6B9C3D47}" type="slidenum">
              <a:rPr lang="en-US" altLang="zh-CN"/>
              <a:pPr>
                <a:defRPr/>
              </a:pPr>
              <a:t>‹#›</a:t>
            </a:fld>
            <a:endParaRPr lang="en-US" altLang="zh-CN"/>
          </a:p>
        </p:txBody>
      </p:sp>
    </p:spTree>
    <p:extLst>
      <p:ext uri="{BB962C8B-B14F-4D97-AF65-F5344CB8AC3E}">
        <p14:creationId xmlns:p14="http://schemas.microsoft.com/office/powerpoint/2010/main" val="3377766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C28F406C-A555-4949-B4FC-2428489E24F3}" type="slidenum">
              <a:rPr lang="en-US" altLang="zh-CN"/>
              <a:pPr>
                <a:defRPr/>
              </a:pPr>
              <a:t>‹#›</a:t>
            </a:fld>
            <a:endParaRPr lang="en-US" altLang="zh-CN"/>
          </a:p>
        </p:txBody>
      </p:sp>
    </p:spTree>
    <p:extLst>
      <p:ext uri="{BB962C8B-B14F-4D97-AF65-F5344CB8AC3E}">
        <p14:creationId xmlns:p14="http://schemas.microsoft.com/office/powerpoint/2010/main" val="2470219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732FA38-3C0E-42D3-AAC4-07FD470BEC7D}" type="slidenum">
              <a:rPr lang="en-US" altLang="zh-CN"/>
              <a:pPr>
                <a:defRPr/>
              </a:pPr>
              <a:t>‹#›</a:t>
            </a:fld>
            <a:endParaRPr lang="en-US" altLang="zh-CN"/>
          </a:p>
        </p:txBody>
      </p:sp>
    </p:spTree>
    <p:extLst>
      <p:ext uri="{BB962C8B-B14F-4D97-AF65-F5344CB8AC3E}">
        <p14:creationId xmlns:p14="http://schemas.microsoft.com/office/powerpoint/2010/main" val="3269493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3ABCCA-FCB6-423E-AC57-50F0FDB8919C}" type="slidenum">
              <a:rPr lang="en-US" altLang="zh-CN"/>
              <a:pPr>
                <a:defRPr/>
              </a:pPr>
              <a:t>‹#›</a:t>
            </a:fld>
            <a:endParaRPr lang="en-US" altLang="zh-CN"/>
          </a:p>
        </p:txBody>
      </p:sp>
    </p:spTree>
    <p:extLst>
      <p:ext uri="{BB962C8B-B14F-4D97-AF65-F5344CB8AC3E}">
        <p14:creationId xmlns:p14="http://schemas.microsoft.com/office/powerpoint/2010/main" val="3691714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0"/>
            <a:ext cx="8763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304800" y="1066800"/>
            <a:ext cx="85344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59145F75-B601-447C-A425-8E2B11BADEF7}" type="slidenum">
              <a:rPr lang="en-US" altLang="zh-CN"/>
              <a:pPr>
                <a:defRPr/>
              </a:pPr>
              <a:t>‹#›</a:t>
            </a:fld>
            <a:endParaRPr lang="en-US" altLang="zh-CN"/>
          </a:p>
        </p:txBody>
      </p:sp>
      <p:sp>
        <p:nvSpPr>
          <p:cNvPr id="1031" name="Rectangle 8"/>
          <p:cNvSpPr>
            <a:spLocks noChangeArrowheads="1"/>
          </p:cNvSpPr>
          <p:nvPr userDrawn="1"/>
        </p:nvSpPr>
        <p:spPr bwMode="auto">
          <a:xfrm>
            <a:off x="381000" y="762000"/>
            <a:ext cx="8458200" cy="36513"/>
          </a:xfrm>
          <a:prstGeom prst="rect">
            <a:avLst/>
          </a:prstGeom>
          <a:gradFill rotWithShape="0">
            <a:gsLst>
              <a:gs pos="0">
                <a:srgbClr val="FF9900"/>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rtl="0" eaLnBrk="0" fontAlgn="base" hangingPunct="0">
        <a:spcBef>
          <a:spcPct val="0"/>
        </a:spcBef>
        <a:spcAft>
          <a:spcPct val="0"/>
        </a:spcAft>
        <a:defRPr kumimoji="1" sz="4800" b="1">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kumimoji="1" sz="4800" b="1">
          <a:solidFill>
            <a:schemeClr val="accent2"/>
          </a:solidFill>
          <a:effectLst>
            <a:outerShdw blurRad="38100" dist="38100" dir="2700000" algn="tl">
              <a:srgbClr val="C0C0C0"/>
            </a:outerShdw>
          </a:effectLst>
          <a:latin typeface="微软雅黑" pitchFamily="34" charset="-122"/>
          <a:ea typeface="微软雅黑" pitchFamily="34" charset="-122"/>
        </a:defRPr>
      </a:lvl2pPr>
      <a:lvl3pPr algn="l" rtl="0" eaLnBrk="0" fontAlgn="base" hangingPunct="0">
        <a:spcBef>
          <a:spcPct val="0"/>
        </a:spcBef>
        <a:spcAft>
          <a:spcPct val="0"/>
        </a:spcAft>
        <a:defRPr kumimoji="1" sz="4800" b="1">
          <a:solidFill>
            <a:schemeClr val="accent2"/>
          </a:solidFill>
          <a:effectLst>
            <a:outerShdw blurRad="38100" dist="38100" dir="2700000" algn="tl">
              <a:srgbClr val="C0C0C0"/>
            </a:outerShdw>
          </a:effectLst>
          <a:latin typeface="微软雅黑" pitchFamily="34" charset="-122"/>
          <a:ea typeface="微软雅黑" pitchFamily="34" charset="-122"/>
        </a:defRPr>
      </a:lvl3pPr>
      <a:lvl4pPr algn="l" rtl="0" eaLnBrk="0" fontAlgn="base" hangingPunct="0">
        <a:spcBef>
          <a:spcPct val="0"/>
        </a:spcBef>
        <a:spcAft>
          <a:spcPct val="0"/>
        </a:spcAft>
        <a:defRPr kumimoji="1" sz="4800" b="1">
          <a:solidFill>
            <a:schemeClr val="accent2"/>
          </a:solidFill>
          <a:effectLst>
            <a:outerShdw blurRad="38100" dist="38100" dir="2700000" algn="tl">
              <a:srgbClr val="C0C0C0"/>
            </a:outerShdw>
          </a:effectLst>
          <a:latin typeface="微软雅黑" pitchFamily="34" charset="-122"/>
          <a:ea typeface="微软雅黑" pitchFamily="34" charset="-122"/>
        </a:defRPr>
      </a:lvl4pPr>
      <a:lvl5pPr algn="l" rtl="0" eaLnBrk="0" fontAlgn="base" hangingPunct="0">
        <a:spcBef>
          <a:spcPct val="0"/>
        </a:spcBef>
        <a:spcAft>
          <a:spcPct val="0"/>
        </a:spcAft>
        <a:defRPr kumimoji="1" sz="4800" b="1">
          <a:solidFill>
            <a:schemeClr val="accent2"/>
          </a:solidFill>
          <a:effectLst>
            <a:outerShdw blurRad="38100" dist="38100" dir="2700000" algn="tl">
              <a:srgbClr val="C0C0C0"/>
            </a:outerShdw>
          </a:effectLst>
          <a:latin typeface="微软雅黑" pitchFamily="34" charset="-122"/>
          <a:ea typeface="微软雅黑" pitchFamily="34" charset="-122"/>
        </a:defRPr>
      </a:lvl5pPr>
      <a:lvl6pPr marL="457200" algn="l" rtl="0" fontAlgn="base">
        <a:spcBef>
          <a:spcPct val="0"/>
        </a:spcBef>
        <a:spcAft>
          <a:spcPct val="0"/>
        </a:spcAft>
        <a:defRPr kumimoji="1" sz="4800" b="1">
          <a:solidFill>
            <a:schemeClr val="accent2"/>
          </a:solidFill>
          <a:effectLst>
            <a:outerShdw blurRad="38100" dist="38100" dir="2700000" algn="tl">
              <a:srgbClr val="C0C0C0"/>
            </a:outerShdw>
          </a:effectLst>
          <a:latin typeface="Times New Roman" pitchFamily="18" charset="0"/>
          <a:ea typeface="仿宋_GB2312" pitchFamily="49" charset="-122"/>
        </a:defRPr>
      </a:lvl6pPr>
      <a:lvl7pPr marL="914400" algn="l" rtl="0" fontAlgn="base">
        <a:spcBef>
          <a:spcPct val="0"/>
        </a:spcBef>
        <a:spcAft>
          <a:spcPct val="0"/>
        </a:spcAft>
        <a:defRPr kumimoji="1" sz="4800" b="1">
          <a:solidFill>
            <a:schemeClr val="accent2"/>
          </a:solidFill>
          <a:effectLst>
            <a:outerShdw blurRad="38100" dist="38100" dir="2700000" algn="tl">
              <a:srgbClr val="C0C0C0"/>
            </a:outerShdw>
          </a:effectLst>
          <a:latin typeface="Times New Roman" pitchFamily="18" charset="0"/>
          <a:ea typeface="仿宋_GB2312" pitchFamily="49" charset="-122"/>
        </a:defRPr>
      </a:lvl7pPr>
      <a:lvl8pPr marL="1371600" algn="l" rtl="0" fontAlgn="base">
        <a:spcBef>
          <a:spcPct val="0"/>
        </a:spcBef>
        <a:spcAft>
          <a:spcPct val="0"/>
        </a:spcAft>
        <a:defRPr kumimoji="1" sz="4800" b="1">
          <a:solidFill>
            <a:schemeClr val="accent2"/>
          </a:solidFill>
          <a:effectLst>
            <a:outerShdw blurRad="38100" dist="38100" dir="2700000" algn="tl">
              <a:srgbClr val="C0C0C0"/>
            </a:outerShdw>
          </a:effectLst>
          <a:latin typeface="Times New Roman" pitchFamily="18" charset="0"/>
          <a:ea typeface="仿宋_GB2312" pitchFamily="49" charset="-122"/>
        </a:defRPr>
      </a:lvl8pPr>
      <a:lvl9pPr marL="1828800" algn="l" rtl="0" fontAlgn="base">
        <a:spcBef>
          <a:spcPct val="0"/>
        </a:spcBef>
        <a:spcAft>
          <a:spcPct val="0"/>
        </a:spcAft>
        <a:defRPr kumimoji="1" sz="4800" b="1">
          <a:solidFill>
            <a:schemeClr val="accent2"/>
          </a:solidFill>
          <a:effectLst>
            <a:outerShdw blurRad="38100" dist="38100" dir="2700000" algn="tl">
              <a:srgbClr val="C0C0C0"/>
            </a:outerShdw>
          </a:effectLst>
          <a:latin typeface="Times New Roman" pitchFamily="18" charset="0"/>
          <a:ea typeface="仿宋_GB2312" pitchFamily="49"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F"/>
        <a:defRPr kumimoji="1" sz="3200" b="1">
          <a:solidFill>
            <a:schemeClr val="accent2"/>
          </a:solidFill>
          <a:effectLst>
            <a:outerShdw blurRad="38100" dist="38100" dir="2700000" algn="tl">
              <a:srgbClr val="C0C0C0"/>
            </a:outerShdw>
          </a:effectLst>
          <a:latin typeface="+mn-lt"/>
          <a:ea typeface="幼圆" panose="02010509060101010101" pitchFamily="49" charset="-122"/>
          <a:cs typeface="+mn-cs"/>
        </a:defRPr>
      </a:lvl1pPr>
      <a:lvl2pPr marL="742950" indent="-285750" algn="l" rtl="0" eaLnBrk="0" fontAlgn="base" hangingPunct="0">
        <a:spcBef>
          <a:spcPct val="20000"/>
        </a:spcBef>
        <a:spcAft>
          <a:spcPct val="0"/>
        </a:spcAft>
        <a:buChar char="–"/>
        <a:defRPr kumimoji="1" sz="2800" b="1">
          <a:solidFill>
            <a:schemeClr val="accent2"/>
          </a:solidFill>
          <a:effectLst>
            <a:outerShdw blurRad="38100" dist="38100" dir="2700000" algn="tl">
              <a:srgbClr val="C0C0C0"/>
            </a:outerShdw>
          </a:effectLst>
          <a:latin typeface="+mn-lt"/>
          <a:ea typeface="幼圆" panose="02010509060101010101" pitchFamily="49" charset="-122"/>
        </a:defRPr>
      </a:lvl2pPr>
      <a:lvl3pPr marL="1143000" indent="-228600" algn="l" rtl="0" eaLnBrk="0" fontAlgn="base" hangingPunct="0">
        <a:spcBef>
          <a:spcPct val="20000"/>
        </a:spcBef>
        <a:spcAft>
          <a:spcPct val="0"/>
        </a:spcAft>
        <a:buChar char="•"/>
        <a:defRPr kumimoji="1" sz="2400" b="1">
          <a:solidFill>
            <a:schemeClr val="accent2"/>
          </a:solidFill>
          <a:effectLst>
            <a:outerShdw blurRad="38100" dist="38100" dir="2700000" algn="tl">
              <a:srgbClr val="C0C0C0"/>
            </a:outerShdw>
          </a:effectLst>
          <a:latin typeface="+mn-lt"/>
          <a:ea typeface="幼圆" panose="02010509060101010101" pitchFamily="49" charset="-122"/>
        </a:defRPr>
      </a:lvl3pPr>
      <a:lvl4pPr marL="1600200" indent="-228600" algn="l" rtl="0" eaLnBrk="0" fontAlgn="base" hangingPunct="0">
        <a:spcBef>
          <a:spcPct val="20000"/>
        </a:spcBef>
        <a:spcAft>
          <a:spcPct val="0"/>
        </a:spcAft>
        <a:buChar char="–"/>
        <a:defRPr kumimoji="1" sz="2000" b="1">
          <a:solidFill>
            <a:schemeClr val="accent2"/>
          </a:solidFill>
          <a:effectLst>
            <a:outerShdw blurRad="38100" dist="38100" dir="2700000" algn="tl">
              <a:srgbClr val="C0C0C0"/>
            </a:outerShdw>
          </a:effectLst>
          <a:latin typeface="+mn-lt"/>
          <a:ea typeface="幼圆" panose="02010509060101010101" pitchFamily="49" charset="-122"/>
        </a:defRPr>
      </a:lvl4pPr>
      <a:lvl5pPr marL="2057400" indent="-228600" algn="l" rtl="0" eaLnBrk="0" fontAlgn="base" hangingPunct="0">
        <a:spcBef>
          <a:spcPct val="20000"/>
        </a:spcBef>
        <a:spcAft>
          <a:spcPct val="0"/>
        </a:spcAft>
        <a:buChar char="»"/>
        <a:defRPr kumimoji="1" sz="2000" b="1">
          <a:solidFill>
            <a:schemeClr val="accent2"/>
          </a:solidFill>
          <a:effectLst>
            <a:outerShdw blurRad="38100" dist="38100" dir="2700000" algn="tl">
              <a:srgbClr val="C0C0C0"/>
            </a:outerShdw>
          </a:effectLst>
          <a:latin typeface="+mn-lt"/>
          <a:ea typeface="幼圆" panose="02010509060101010101" pitchFamily="49" charset="-122"/>
        </a:defRPr>
      </a:lvl5pPr>
      <a:lvl6pPr marL="2514600" indent="-228600" algn="l" rtl="0" fontAlgn="base">
        <a:spcBef>
          <a:spcPct val="20000"/>
        </a:spcBef>
        <a:spcAft>
          <a:spcPct val="0"/>
        </a:spcAft>
        <a:buChar char="»"/>
        <a:defRPr kumimoji="1" sz="2000" b="1">
          <a:solidFill>
            <a:schemeClr val="accent2"/>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kumimoji="1" sz="2000" b="1">
          <a:solidFill>
            <a:schemeClr val="accent2"/>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kumimoji="1" sz="2000" b="1">
          <a:solidFill>
            <a:schemeClr val="accent2"/>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kumimoji="1" sz="2000" b="1">
          <a:solidFill>
            <a:schemeClr val="accent2"/>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66FFFF"/>
            </a:gs>
            <a:gs pos="100000">
              <a:srgbClr val="FFFFFF"/>
            </a:gs>
          </a:gsLst>
          <a:path path="rect">
            <a:fillToRect r="100000" b="100000"/>
          </a:path>
        </a:gradFill>
        <a:effectLst/>
      </p:bgPr>
    </p:bg>
    <p:spTree>
      <p:nvGrpSpPr>
        <p:cNvPr id="1" name=""/>
        <p:cNvGrpSpPr/>
        <p:nvPr/>
      </p:nvGrpSpPr>
      <p:grpSpPr>
        <a:xfrm>
          <a:off x="0" y="0"/>
          <a:ext cx="0" cy="0"/>
          <a:chOff x="0" y="0"/>
          <a:chExt cx="0" cy="0"/>
        </a:xfrm>
      </p:grpSpPr>
      <p:sp>
        <p:nvSpPr>
          <p:cNvPr id="210946" name="Rectangle 2"/>
          <p:cNvSpPr>
            <a:spLocks noGrp="1" noChangeArrowheads="1"/>
          </p:cNvSpPr>
          <p:nvPr>
            <p:ph type="ctrTitle"/>
          </p:nvPr>
        </p:nvSpPr>
        <p:spPr>
          <a:xfrm>
            <a:off x="431800" y="1968500"/>
            <a:ext cx="8172450" cy="1676400"/>
          </a:xfrm>
        </p:spPr>
        <p:txBody>
          <a:bodyPr/>
          <a:lstStyle/>
          <a:p>
            <a:pPr algn="r" eaLnBrk="1" hangingPunct="1">
              <a:defRPr/>
            </a:pPr>
            <a:r>
              <a:rPr lang="zh-CN" altLang="en-US" sz="8000" b="0" smtClean="0">
                <a:effectLst>
                  <a:outerShdw blurRad="38100" dist="38100" dir="2700000" algn="tl">
                    <a:srgbClr val="000000"/>
                  </a:outerShdw>
                </a:effectLst>
                <a:latin typeface="华文新魏" pitchFamily="2" charset="-122"/>
                <a:ea typeface="华文新魏" pitchFamily="2" charset="-122"/>
              </a:rPr>
              <a:t>人工智能</a:t>
            </a:r>
          </a:p>
        </p:txBody>
      </p:sp>
      <p:sp>
        <p:nvSpPr>
          <p:cNvPr id="210947" name="Rectangle 3"/>
          <p:cNvSpPr>
            <a:spLocks noGrp="1" noChangeArrowheads="1"/>
          </p:cNvSpPr>
          <p:nvPr>
            <p:ph type="subTitle" idx="1"/>
          </p:nvPr>
        </p:nvSpPr>
        <p:spPr>
          <a:xfrm>
            <a:off x="5292081" y="3933825"/>
            <a:ext cx="3312170" cy="990600"/>
          </a:xfrm>
        </p:spPr>
        <p:txBody>
          <a:bodyPr/>
          <a:lstStyle/>
          <a:p>
            <a:pPr algn="r" eaLnBrk="1" hangingPunct="1">
              <a:defRPr/>
            </a:pPr>
            <a:r>
              <a:rPr lang="zh-CN" altLang="en-US" sz="4400" dirty="0">
                <a:effectLst>
                  <a:outerShdw blurRad="38100" dist="38100" dir="2700000" algn="tl">
                    <a:srgbClr val="000000"/>
                  </a:outerShdw>
                </a:effectLst>
                <a:ea typeface="隶书" pitchFamily="49" charset="-122"/>
              </a:rPr>
              <a:t>刘海波 沈晶</a:t>
            </a:r>
          </a:p>
        </p:txBody>
      </p:sp>
      <p:sp>
        <p:nvSpPr>
          <p:cNvPr id="3076" name="Rectangle 4"/>
          <p:cNvSpPr>
            <a:spLocks noChangeArrowheads="1"/>
          </p:cNvSpPr>
          <p:nvPr/>
        </p:nvSpPr>
        <p:spPr bwMode="auto">
          <a:xfrm>
            <a:off x="1330325" y="3676650"/>
            <a:ext cx="7273925" cy="39688"/>
          </a:xfrm>
          <a:prstGeom prst="rect">
            <a:avLst/>
          </a:prstGeom>
          <a:gradFill rotWithShape="0">
            <a:gsLst>
              <a:gs pos="0">
                <a:schemeClr val="bg1"/>
              </a:gs>
              <a:gs pos="100000">
                <a:srgbClr val="FF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eaLnBrk="1" hangingPunct="1">
              <a:spcBef>
                <a:spcPct val="0"/>
              </a:spcBef>
              <a:buFontTx/>
              <a:buNone/>
            </a:pPr>
            <a:endParaRPr lang="zh-CN" altLang="en-US" sz="2400" b="0">
              <a:solidFill>
                <a:schemeClr val="tx1"/>
              </a:solidFill>
              <a:ea typeface="宋体" panose="02010600030101010101" pitchFamily="2" charset="-122"/>
            </a:endParaRPr>
          </a:p>
        </p:txBody>
      </p:sp>
      <p:pic>
        <p:nvPicPr>
          <p:cNvPr id="3077" name="Picture 5" descr="aimovie-logo"/>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3860800"/>
            <a:ext cx="359092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8" name="Group 6"/>
          <p:cNvGrpSpPr>
            <a:grpSpLocks/>
          </p:cNvGrpSpPr>
          <p:nvPr/>
        </p:nvGrpSpPr>
        <p:grpSpPr bwMode="auto">
          <a:xfrm>
            <a:off x="6443663" y="260350"/>
            <a:ext cx="2490787" cy="579438"/>
            <a:chOff x="3833" y="346"/>
            <a:chExt cx="1569" cy="365"/>
          </a:xfrm>
        </p:grpSpPr>
        <p:pic>
          <p:nvPicPr>
            <p:cNvPr id="3079" name="Picture 7" descr="学校标志（彩色）"/>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3" y="346"/>
              <a:ext cx="398" cy="246"/>
            </a:xfrm>
            <a:prstGeom prst="rect">
              <a:avLst/>
            </a:prstGeom>
            <a:noFill/>
            <a:ln>
              <a:noFill/>
            </a:ln>
            <a:effectLst>
              <a:outerShdw dist="35921" dir="2700000" algn="ctr" rotWithShape="0">
                <a:srgbClr val="F8FC4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descr="maoti"/>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1" y="346"/>
              <a:ext cx="1079" cy="223"/>
            </a:xfrm>
            <a:prstGeom prst="rect">
              <a:avLst/>
            </a:prstGeom>
            <a:noFill/>
            <a:ln>
              <a:noFill/>
            </a:ln>
            <a:effectLst>
              <a:outerShdw dist="35921" dir="2700000" algn="ctr" rotWithShape="0">
                <a:srgbClr val="F8FC4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0953" name="Text Box 9"/>
            <p:cNvSpPr txBox="1">
              <a:spLocks noChangeArrowheads="1"/>
            </p:cNvSpPr>
            <p:nvPr/>
          </p:nvSpPr>
          <p:spPr bwMode="auto">
            <a:xfrm>
              <a:off x="4010" y="538"/>
              <a:ext cx="139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1200" b="1" i="1">
                  <a:solidFill>
                    <a:srgbClr val="6600FF"/>
                  </a:solidFill>
                  <a:effectLst>
                    <a:outerShdw blurRad="38100" dist="38100" dir="2700000" algn="tl">
                      <a:srgbClr val="000000"/>
                    </a:outerShdw>
                  </a:effectLst>
                </a:rPr>
                <a:t>Harbin Engineering University</a:t>
              </a: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pPr eaLnBrk="1" hangingPunct="1">
              <a:defRPr/>
            </a:pPr>
            <a:r>
              <a:rPr lang="en-US" altLang="zh-CN" smtClean="0"/>
              <a:t>Logic</a:t>
            </a:r>
          </a:p>
        </p:txBody>
      </p:sp>
      <p:sp>
        <p:nvSpPr>
          <p:cNvPr id="209923" name="Rectangle 3"/>
          <p:cNvSpPr>
            <a:spLocks noGrp="1" noChangeArrowheads="1"/>
          </p:cNvSpPr>
          <p:nvPr>
            <p:ph type="body" idx="1"/>
          </p:nvPr>
        </p:nvSpPr>
        <p:spPr/>
        <p:txBody>
          <a:bodyPr/>
          <a:lstStyle/>
          <a:p>
            <a:pPr eaLnBrk="1" hangingPunct="1">
              <a:defRPr/>
            </a:pPr>
            <a:r>
              <a:rPr lang="zh-CN" altLang="en-US" smtClean="0"/>
              <a:t>近代西方才通用</a:t>
            </a:r>
            <a:r>
              <a:rPr lang="en-US" altLang="zh-CN" smtClean="0"/>
              <a:t>logic</a:t>
            </a:r>
            <a:r>
              <a:rPr lang="zh-CN" altLang="en-US" smtClean="0"/>
              <a:t>或</a:t>
            </a:r>
            <a:r>
              <a:rPr lang="en-US" altLang="zh-CN" smtClean="0"/>
              <a:t>logique</a:t>
            </a:r>
            <a:r>
              <a:rPr lang="zh-CN" altLang="en-US" smtClean="0"/>
              <a:t>等表示逻辑这门科学</a:t>
            </a:r>
          </a:p>
        </p:txBody>
      </p:sp>
      <p:pic>
        <p:nvPicPr>
          <p:cNvPr id="209927" name="Picture 7" descr="20083188596645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2133600"/>
            <a:ext cx="4413250" cy="43942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42" fill="hold" nodeType="afterEffect">
                                  <p:stCondLst>
                                    <p:cond delay="0"/>
                                  </p:stCondLst>
                                  <p:childTnLst>
                                    <p:set>
                                      <p:cBhvr>
                                        <p:cTn id="6" dur="1" fill="hold">
                                          <p:stCondLst>
                                            <p:cond delay="0"/>
                                          </p:stCondLst>
                                        </p:cTn>
                                        <p:tgtEl>
                                          <p:spTgt spid="209927"/>
                                        </p:tgtEl>
                                        <p:attrNameLst>
                                          <p:attrName>style.visibility</p:attrName>
                                        </p:attrNameLst>
                                      </p:cBhvr>
                                      <p:to>
                                        <p:strVal val="visible"/>
                                      </p:to>
                                    </p:set>
                                    <p:animEffect transition="in" filter="barn(outHorizontal)">
                                      <p:cBhvr>
                                        <p:cTn id="7" dur="500"/>
                                        <p:tgtEl>
                                          <p:spTgt spid="209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026"/>
          <p:cNvSpPr>
            <a:spLocks noGrp="1" noChangeArrowheads="1"/>
          </p:cNvSpPr>
          <p:nvPr>
            <p:ph type="title"/>
          </p:nvPr>
        </p:nvSpPr>
        <p:spPr/>
        <p:txBody>
          <a:bodyPr/>
          <a:lstStyle/>
          <a:p>
            <a:pPr eaLnBrk="1" hangingPunct="1">
              <a:defRPr/>
            </a:pPr>
            <a:r>
              <a:rPr lang="en-US" altLang="zh-CN" smtClean="0"/>
              <a:t>Logic</a:t>
            </a:r>
          </a:p>
        </p:txBody>
      </p:sp>
      <p:sp>
        <p:nvSpPr>
          <p:cNvPr id="167939" name="Rectangle 1027"/>
          <p:cNvSpPr>
            <a:spLocks noGrp="1" noChangeArrowheads="1"/>
          </p:cNvSpPr>
          <p:nvPr>
            <p:ph type="body" idx="1"/>
          </p:nvPr>
        </p:nvSpPr>
        <p:spPr/>
        <p:txBody>
          <a:bodyPr/>
          <a:lstStyle/>
          <a:p>
            <a:pPr eaLnBrk="1" hangingPunct="1">
              <a:defRPr/>
            </a:pPr>
            <a:r>
              <a:rPr lang="en-US" altLang="zh-CN" dirty="0" smtClean="0"/>
              <a:t>logic</a:t>
            </a:r>
            <a:r>
              <a:rPr lang="zh-CN" altLang="en-US" dirty="0" smtClean="0"/>
              <a:t>在中国的翻译</a:t>
            </a:r>
          </a:p>
          <a:p>
            <a:pPr lvl="1" eaLnBrk="1" hangingPunct="1">
              <a:defRPr/>
            </a:pPr>
            <a:r>
              <a:rPr lang="en-US" altLang="zh-CN" dirty="0" smtClean="0"/>
              <a:t>1623</a:t>
            </a:r>
            <a:r>
              <a:rPr lang="zh-CN" altLang="en-US" dirty="0" smtClean="0"/>
              <a:t>年李之藻</a:t>
            </a:r>
            <a:r>
              <a:rPr lang="en-US" altLang="zh-CN" dirty="0" smtClean="0"/>
              <a:t>《</a:t>
            </a:r>
            <a:r>
              <a:rPr lang="zh-CN" altLang="en-US" dirty="0" smtClean="0"/>
              <a:t>名理探</a:t>
            </a:r>
            <a:r>
              <a:rPr lang="en-US" altLang="zh-CN" dirty="0" smtClean="0"/>
              <a:t>》</a:t>
            </a:r>
          </a:p>
          <a:p>
            <a:pPr lvl="1" eaLnBrk="1" hangingPunct="1">
              <a:defRPr/>
            </a:pPr>
            <a:r>
              <a:rPr lang="en-US" altLang="zh-CN" dirty="0" smtClean="0"/>
              <a:t>1896</a:t>
            </a:r>
            <a:r>
              <a:rPr lang="zh-CN" altLang="en-US" dirty="0" smtClean="0"/>
              <a:t>年艾约瑟</a:t>
            </a:r>
            <a:r>
              <a:rPr lang="en-US" altLang="zh-CN" dirty="0" smtClean="0"/>
              <a:t>《</a:t>
            </a:r>
            <a:r>
              <a:rPr lang="zh-CN" altLang="en-US" dirty="0" smtClean="0"/>
              <a:t>辩学启蒙</a:t>
            </a:r>
            <a:r>
              <a:rPr lang="en-US" altLang="zh-CN" dirty="0" smtClean="0"/>
              <a:t>》</a:t>
            </a:r>
          </a:p>
          <a:p>
            <a:pPr lvl="1" eaLnBrk="1" hangingPunct="1">
              <a:defRPr/>
            </a:pPr>
            <a:r>
              <a:rPr lang="en-US" altLang="zh-CN" dirty="0" smtClean="0"/>
              <a:t>1905</a:t>
            </a:r>
            <a:r>
              <a:rPr lang="zh-CN" altLang="en-US" dirty="0" smtClean="0"/>
              <a:t>年严复</a:t>
            </a:r>
            <a:r>
              <a:rPr lang="en-US" altLang="zh-CN" dirty="0" smtClean="0"/>
              <a:t>《</a:t>
            </a:r>
            <a:r>
              <a:rPr lang="zh-CN" altLang="en-US" dirty="0" smtClean="0"/>
              <a:t>穆勒名学</a:t>
            </a:r>
            <a:r>
              <a:rPr lang="en-US" altLang="zh-CN" dirty="0" smtClean="0"/>
              <a:t>》</a:t>
            </a:r>
          </a:p>
          <a:p>
            <a:pPr eaLnBrk="1" hangingPunct="1">
              <a:defRPr/>
            </a:pPr>
            <a:endParaRPr lang="en-US" altLang="zh-CN" dirty="0" smtClean="0"/>
          </a:p>
          <a:p>
            <a:pPr eaLnBrk="1" hangingPunct="1">
              <a:defRPr/>
            </a:pPr>
            <a:r>
              <a:rPr lang="en-US" altLang="zh-CN" dirty="0" smtClean="0"/>
              <a:t>logic</a:t>
            </a:r>
            <a:r>
              <a:rPr lang="zh-CN" altLang="en-US" dirty="0" smtClean="0"/>
              <a:t>的中译名还有论理学、理则学等</a:t>
            </a:r>
          </a:p>
          <a:p>
            <a:pPr eaLnBrk="1" hangingPunct="1">
              <a:defRPr/>
            </a:pPr>
            <a:endParaRPr lang="zh-CN" altLang="en-US" dirty="0" smtClean="0"/>
          </a:p>
          <a:p>
            <a:pPr eaLnBrk="1" hangingPunct="1">
              <a:defRPr/>
            </a:pPr>
            <a:r>
              <a:rPr lang="zh-CN" altLang="en-US" dirty="0" smtClean="0"/>
              <a:t>严复是把它音译为“逻辑”的第一人</a:t>
            </a:r>
          </a:p>
        </p:txBody>
      </p:sp>
      <p:sp>
        <p:nvSpPr>
          <p:cNvPr id="166916" name="Line 4"/>
          <p:cNvSpPr>
            <a:spLocks noChangeShapeType="1"/>
          </p:cNvSpPr>
          <p:nvPr/>
        </p:nvSpPr>
        <p:spPr bwMode="auto">
          <a:xfrm>
            <a:off x="3635375" y="2133600"/>
            <a:ext cx="720725"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17" name="Line 5"/>
          <p:cNvSpPr>
            <a:spLocks noChangeShapeType="1"/>
          </p:cNvSpPr>
          <p:nvPr/>
        </p:nvSpPr>
        <p:spPr bwMode="auto">
          <a:xfrm>
            <a:off x="3635375" y="2636838"/>
            <a:ext cx="720725"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18" name="Line 6"/>
          <p:cNvSpPr>
            <a:spLocks noChangeShapeType="1"/>
          </p:cNvSpPr>
          <p:nvPr/>
        </p:nvSpPr>
        <p:spPr bwMode="auto">
          <a:xfrm>
            <a:off x="4067175" y="3141663"/>
            <a:ext cx="720725"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19" name="Line 7"/>
          <p:cNvSpPr>
            <a:spLocks noChangeShapeType="1"/>
          </p:cNvSpPr>
          <p:nvPr/>
        </p:nvSpPr>
        <p:spPr bwMode="auto">
          <a:xfrm>
            <a:off x="4067175" y="4292600"/>
            <a:ext cx="1081088"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20" name="Line 8"/>
          <p:cNvSpPr>
            <a:spLocks noChangeShapeType="1"/>
          </p:cNvSpPr>
          <p:nvPr/>
        </p:nvSpPr>
        <p:spPr bwMode="auto">
          <a:xfrm>
            <a:off x="5724525" y="4292600"/>
            <a:ext cx="1081088"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21" name="Line 9"/>
          <p:cNvSpPr>
            <a:spLocks noChangeShapeType="1"/>
          </p:cNvSpPr>
          <p:nvPr/>
        </p:nvSpPr>
        <p:spPr bwMode="auto">
          <a:xfrm>
            <a:off x="4284663" y="5445125"/>
            <a:ext cx="1295400"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3322" name="Picture 13" descr="ea85a945801ba418cefca35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19700" y="188913"/>
            <a:ext cx="1277938" cy="18716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3323" name="Picture 11" descr="ANd9GcSwjO8xDw86DIRfKBNQTYNz2sPU73xZrLBf19jemZ0gV4CtGqI&amp;t=1&amp;usg=__LZMn9H7foCVBUIh-ctnM2SKzl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788" y="1196975"/>
            <a:ext cx="1317625" cy="1587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3324" name="Picture 1028" descr="yanf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1725" y="2133600"/>
            <a:ext cx="1343025" cy="15843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6916"/>
                                        </p:tgtEl>
                                        <p:attrNameLst>
                                          <p:attrName>style.visibility</p:attrName>
                                        </p:attrNameLst>
                                      </p:cBhvr>
                                      <p:to>
                                        <p:strVal val="visible"/>
                                      </p:to>
                                    </p:set>
                                    <p:animEffect transition="in" filter="wipe(left)">
                                      <p:cBhvr>
                                        <p:cTn id="7" dur="500"/>
                                        <p:tgtEl>
                                          <p:spTgt spid="16691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6917"/>
                                        </p:tgtEl>
                                        <p:attrNameLst>
                                          <p:attrName>style.visibility</p:attrName>
                                        </p:attrNameLst>
                                      </p:cBhvr>
                                      <p:to>
                                        <p:strVal val="visible"/>
                                      </p:to>
                                    </p:set>
                                    <p:animEffect transition="in" filter="wipe(left)">
                                      <p:cBhvr>
                                        <p:cTn id="11" dur="500"/>
                                        <p:tgtEl>
                                          <p:spTgt spid="166917"/>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66918"/>
                                        </p:tgtEl>
                                        <p:attrNameLst>
                                          <p:attrName>style.visibility</p:attrName>
                                        </p:attrNameLst>
                                      </p:cBhvr>
                                      <p:to>
                                        <p:strVal val="visible"/>
                                      </p:to>
                                    </p:set>
                                    <p:animEffect transition="in" filter="wipe(left)">
                                      <p:cBhvr>
                                        <p:cTn id="15" dur="500"/>
                                        <p:tgtEl>
                                          <p:spTgt spid="166918"/>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6919"/>
                                        </p:tgtEl>
                                        <p:attrNameLst>
                                          <p:attrName>style.visibility</p:attrName>
                                        </p:attrNameLst>
                                      </p:cBhvr>
                                      <p:to>
                                        <p:strVal val="visible"/>
                                      </p:to>
                                    </p:set>
                                    <p:animEffect transition="in" filter="wipe(left)">
                                      <p:cBhvr>
                                        <p:cTn id="19" dur="500"/>
                                        <p:tgtEl>
                                          <p:spTgt spid="166919"/>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66920"/>
                                        </p:tgtEl>
                                        <p:attrNameLst>
                                          <p:attrName>style.visibility</p:attrName>
                                        </p:attrNameLst>
                                      </p:cBhvr>
                                      <p:to>
                                        <p:strVal val="visible"/>
                                      </p:to>
                                    </p:set>
                                    <p:animEffect transition="in" filter="wipe(left)">
                                      <p:cBhvr>
                                        <p:cTn id="23" dur="500"/>
                                        <p:tgtEl>
                                          <p:spTgt spid="166920"/>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66921"/>
                                        </p:tgtEl>
                                        <p:attrNameLst>
                                          <p:attrName>style.visibility</p:attrName>
                                        </p:attrNameLst>
                                      </p:cBhvr>
                                      <p:to>
                                        <p:strVal val="visible"/>
                                      </p:to>
                                    </p:set>
                                    <p:animEffect transition="in" filter="wipe(left)">
                                      <p:cBhvr>
                                        <p:cTn id="27" dur="500"/>
                                        <p:tgtEl>
                                          <p:spTgt spid="166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6" grpId="0" animBg="1"/>
      <p:bldP spid="166917" grpId="0" animBg="1"/>
      <p:bldP spid="166918" grpId="0" animBg="1"/>
      <p:bldP spid="166919" grpId="0" animBg="1"/>
      <p:bldP spid="166920" grpId="0" animBg="1"/>
      <p:bldP spid="1669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pPr eaLnBrk="1" hangingPunct="1">
              <a:defRPr/>
            </a:pPr>
            <a:r>
              <a:rPr lang="en-US" altLang="zh-CN" smtClean="0"/>
              <a:t>Logic</a:t>
            </a:r>
          </a:p>
        </p:txBody>
      </p:sp>
      <p:sp>
        <p:nvSpPr>
          <p:cNvPr id="166915" name="Rectangle 3"/>
          <p:cNvSpPr>
            <a:spLocks noGrp="1" noChangeArrowheads="1"/>
          </p:cNvSpPr>
          <p:nvPr>
            <p:ph type="body" idx="1"/>
          </p:nvPr>
        </p:nvSpPr>
        <p:spPr/>
        <p:txBody>
          <a:bodyPr/>
          <a:lstStyle/>
          <a:p>
            <a:pPr eaLnBrk="1" hangingPunct="1">
              <a:defRPr/>
            </a:pPr>
            <a:r>
              <a:rPr lang="zh-CN" altLang="en-US" smtClean="0"/>
              <a:t>逻辑一词的主要含义有</a:t>
            </a:r>
          </a:p>
          <a:p>
            <a:pPr lvl="1" eaLnBrk="1" hangingPunct="1">
              <a:defRPr/>
            </a:pPr>
            <a:endParaRPr lang="zh-CN" altLang="en-US" smtClean="0"/>
          </a:p>
          <a:p>
            <a:pPr lvl="1" eaLnBrk="1" hangingPunct="1">
              <a:defRPr/>
            </a:pPr>
            <a:r>
              <a:rPr lang="zh-CN" altLang="en-US" smtClean="0"/>
              <a:t>客观事物的规律</a:t>
            </a:r>
          </a:p>
          <a:p>
            <a:pPr lvl="1" eaLnBrk="1" hangingPunct="1">
              <a:defRPr/>
            </a:pPr>
            <a:r>
              <a:rPr lang="zh-CN" altLang="en-US" smtClean="0"/>
              <a:t>某种理论、观点</a:t>
            </a:r>
          </a:p>
          <a:p>
            <a:pPr lvl="1" eaLnBrk="1" hangingPunct="1">
              <a:defRPr/>
            </a:pPr>
            <a:r>
              <a:rPr lang="zh-CN" altLang="en-US" smtClean="0"/>
              <a:t>思维的规律、规则</a:t>
            </a:r>
          </a:p>
          <a:p>
            <a:pPr lvl="1" eaLnBrk="1" hangingPunct="1">
              <a:defRPr/>
            </a:pPr>
            <a:r>
              <a:rPr lang="zh-CN" altLang="en-US" smtClean="0"/>
              <a:t>逻辑学或逻辑知识</a:t>
            </a:r>
          </a:p>
        </p:txBody>
      </p:sp>
      <p:pic>
        <p:nvPicPr>
          <p:cNvPr id="15364" name="Picture 17" descr="apple-logic-stud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7275" y="3724275"/>
            <a:ext cx="427672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79" name="Picture 19" descr="000cf1a48f8709826813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050" y="981075"/>
            <a:ext cx="1893888" cy="283527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80" name="AutoShape 20"/>
          <p:cNvSpPr>
            <a:spLocks noChangeArrowheads="1"/>
          </p:cNvSpPr>
          <p:nvPr/>
        </p:nvSpPr>
        <p:spPr bwMode="auto">
          <a:xfrm>
            <a:off x="4427538" y="2997200"/>
            <a:ext cx="3313112" cy="1295400"/>
          </a:xfrm>
          <a:prstGeom prst="wedgeRoundRectCallout">
            <a:avLst>
              <a:gd name="adj1" fmla="val 43481"/>
              <a:gd name="adj2" fmla="val -139949"/>
              <a:gd name="adj3" fmla="val 16667"/>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eaLnBrk="1" hangingPunct="1">
              <a:spcBef>
                <a:spcPct val="0"/>
              </a:spcBef>
              <a:buFontTx/>
              <a:buNone/>
            </a:pPr>
            <a:r>
              <a:rPr lang="zh-CN" altLang="en-US" sz="2000">
                <a:solidFill>
                  <a:srgbClr val="0000FF"/>
                </a:solidFill>
                <a:latin typeface="楷体_GB2312" pitchFamily="49" charset="-122"/>
                <a:ea typeface="楷体_GB2312" pitchFamily="49" charset="-122"/>
              </a:rPr>
              <a:t>女生在课堂上</a:t>
            </a:r>
            <a:r>
              <a:rPr lang="zh-CN" altLang="en-US" sz="2000">
                <a:solidFill>
                  <a:srgbClr val="FF0000"/>
                </a:solidFill>
                <a:latin typeface="楷体_GB2312" pitchFamily="49" charset="-122"/>
                <a:ea typeface="楷体_GB2312" pitchFamily="49" charset="-122"/>
              </a:rPr>
              <a:t>逻辑</a:t>
            </a:r>
            <a:r>
              <a:rPr lang="zh-CN" altLang="en-US" sz="2000">
                <a:solidFill>
                  <a:srgbClr val="0000FF"/>
                </a:solidFill>
                <a:latin typeface="楷体_GB2312" pitchFamily="49" charset="-122"/>
                <a:ea typeface="楷体_GB2312" pitchFamily="49" charset="-122"/>
              </a:rPr>
              <a:t>能考一百分，但是出了课堂，就一点</a:t>
            </a:r>
            <a:r>
              <a:rPr lang="zh-CN" altLang="en-US" sz="2000">
                <a:solidFill>
                  <a:srgbClr val="FF0000"/>
                </a:solidFill>
                <a:latin typeface="楷体_GB2312" pitchFamily="49" charset="-122"/>
                <a:ea typeface="楷体_GB2312" pitchFamily="49" charset="-122"/>
              </a:rPr>
              <a:t>逻辑</a:t>
            </a:r>
            <a:r>
              <a:rPr lang="zh-CN" altLang="en-US" sz="2000">
                <a:solidFill>
                  <a:srgbClr val="0000FF"/>
                </a:solidFill>
                <a:latin typeface="楷体_GB2312" pitchFamily="49" charset="-122"/>
                <a:ea typeface="楷体_GB2312" pitchFamily="49" charset="-122"/>
              </a:rPr>
              <a:t>也没有。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168979"/>
                                        </p:tgtEl>
                                        <p:attrNameLst>
                                          <p:attrName>style.visibility</p:attrName>
                                        </p:attrNameLst>
                                      </p:cBhvr>
                                      <p:to>
                                        <p:strVal val="visible"/>
                                      </p:to>
                                    </p:set>
                                    <p:animEffect transition="in" filter="fade">
                                      <p:cBhvr>
                                        <p:cTn id="7" dur="1000"/>
                                        <p:tgtEl>
                                          <p:spTgt spid="168979"/>
                                        </p:tgtEl>
                                      </p:cBhvr>
                                    </p:animEffect>
                                    <p:anim calcmode="lin" valueType="num">
                                      <p:cBhvr>
                                        <p:cTn id="8" dur="1000" fill="hold"/>
                                        <p:tgtEl>
                                          <p:spTgt spid="168979"/>
                                        </p:tgtEl>
                                        <p:attrNameLst>
                                          <p:attrName>ppt_x</p:attrName>
                                        </p:attrNameLst>
                                      </p:cBhvr>
                                      <p:tavLst>
                                        <p:tav tm="0">
                                          <p:val>
                                            <p:strVal val="#ppt_x"/>
                                          </p:val>
                                        </p:tav>
                                        <p:tav tm="100000">
                                          <p:val>
                                            <p:strVal val="#ppt_x"/>
                                          </p:val>
                                        </p:tav>
                                      </p:tavLst>
                                    </p:anim>
                                    <p:anim calcmode="lin" valueType="num">
                                      <p:cBhvr>
                                        <p:cTn id="9" dur="1000" fill="hold"/>
                                        <p:tgtEl>
                                          <p:spTgt spid="168979"/>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168980"/>
                                        </p:tgtEl>
                                        <p:attrNameLst>
                                          <p:attrName>style.visibility</p:attrName>
                                        </p:attrNameLst>
                                      </p:cBhvr>
                                      <p:to>
                                        <p:strVal val="visible"/>
                                      </p:to>
                                    </p:set>
                                    <p:animEffect transition="in" filter="wipe(up)">
                                      <p:cBhvr>
                                        <p:cTn id="13" dur="500"/>
                                        <p:tgtEl>
                                          <p:spTgt spid="168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defRPr/>
            </a:pPr>
            <a:r>
              <a:rPr lang="en-US" altLang="zh-CN" smtClean="0"/>
              <a:t>Logic</a:t>
            </a:r>
          </a:p>
        </p:txBody>
      </p:sp>
      <p:sp>
        <p:nvSpPr>
          <p:cNvPr id="168963" name="Rectangle 3"/>
          <p:cNvSpPr>
            <a:spLocks noGrp="1" noChangeArrowheads="1"/>
          </p:cNvSpPr>
          <p:nvPr>
            <p:ph type="body" idx="1"/>
          </p:nvPr>
        </p:nvSpPr>
        <p:spPr/>
        <p:txBody>
          <a:bodyPr/>
          <a:lstStyle/>
          <a:p>
            <a:pPr eaLnBrk="1" hangingPunct="1">
              <a:defRPr/>
            </a:pPr>
            <a:r>
              <a:rPr lang="zh-CN" altLang="en-US" smtClean="0"/>
              <a:t>逻辑学三大源泉</a:t>
            </a:r>
          </a:p>
          <a:p>
            <a:pPr lvl="1" eaLnBrk="1" hangingPunct="1">
              <a:defRPr/>
            </a:pPr>
            <a:endParaRPr lang="en-US" altLang="zh-CN" smtClean="0"/>
          </a:p>
        </p:txBody>
      </p:sp>
      <p:sp>
        <p:nvSpPr>
          <p:cNvPr id="168965" name="AutoShape 5"/>
          <p:cNvSpPr>
            <a:spLocks noChangeArrowheads="1"/>
          </p:cNvSpPr>
          <p:nvPr/>
        </p:nvSpPr>
        <p:spPr bwMode="auto">
          <a:xfrm>
            <a:off x="1219200" y="4419600"/>
            <a:ext cx="2514600" cy="1371600"/>
          </a:xfrm>
          <a:prstGeom prst="cube">
            <a:avLst>
              <a:gd name="adj" fmla="val 25000"/>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en-US" altLang="zh-CN" sz="2800" b="1">
                <a:solidFill>
                  <a:srgbClr val="FF0000"/>
                </a:solidFill>
                <a:effectLst>
                  <a:outerShdw blurRad="38100" dist="38100" dir="2700000" algn="tl">
                    <a:srgbClr val="000000"/>
                  </a:outerShdw>
                </a:effectLst>
              </a:rPr>
              <a:t> </a:t>
            </a:r>
            <a:r>
              <a:rPr lang="zh-CN" altLang="en-US" sz="2800" b="1">
                <a:solidFill>
                  <a:srgbClr val="FF0000"/>
                </a:solidFill>
                <a:effectLst>
                  <a:outerShdw blurRad="38100" dist="38100" dir="2700000" algn="tl">
                    <a:srgbClr val="000000"/>
                  </a:outerShdw>
                </a:effectLst>
              </a:rPr>
              <a:t>形式逻辑 </a:t>
            </a:r>
          </a:p>
        </p:txBody>
      </p:sp>
      <p:sp>
        <p:nvSpPr>
          <p:cNvPr id="168966" name="AutoShape 6"/>
          <p:cNvSpPr>
            <a:spLocks noChangeArrowheads="1"/>
          </p:cNvSpPr>
          <p:nvPr/>
        </p:nvSpPr>
        <p:spPr bwMode="auto">
          <a:xfrm>
            <a:off x="3352800" y="4419600"/>
            <a:ext cx="2514600" cy="1371600"/>
          </a:xfrm>
          <a:prstGeom prst="cube">
            <a:avLst>
              <a:gd name="adj" fmla="val 25000"/>
            </a:avLst>
          </a:prstGeom>
          <a:solidFill>
            <a:schemeClr val="accent2"/>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en-US" altLang="zh-CN" sz="2800" b="1">
                <a:solidFill>
                  <a:srgbClr val="FFFF00"/>
                </a:solidFill>
                <a:effectLst>
                  <a:outerShdw blurRad="38100" dist="38100" dir="2700000" algn="tl">
                    <a:srgbClr val="000000"/>
                  </a:outerShdw>
                </a:effectLst>
              </a:rPr>
              <a:t> </a:t>
            </a:r>
            <a:r>
              <a:rPr lang="zh-CN" altLang="en-US" sz="2800" b="1">
                <a:solidFill>
                  <a:srgbClr val="FFFF00"/>
                </a:solidFill>
                <a:effectLst>
                  <a:outerShdw blurRad="38100" dist="38100" dir="2700000" algn="tl">
                    <a:srgbClr val="000000"/>
                  </a:outerShdw>
                </a:effectLst>
              </a:rPr>
              <a:t>名辩学 </a:t>
            </a:r>
          </a:p>
        </p:txBody>
      </p:sp>
      <p:sp>
        <p:nvSpPr>
          <p:cNvPr id="168967" name="AutoShape 7"/>
          <p:cNvSpPr>
            <a:spLocks noChangeArrowheads="1"/>
          </p:cNvSpPr>
          <p:nvPr/>
        </p:nvSpPr>
        <p:spPr bwMode="auto">
          <a:xfrm>
            <a:off x="5486400" y="4419600"/>
            <a:ext cx="2514600" cy="1371600"/>
          </a:xfrm>
          <a:prstGeom prst="cube">
            <a:avLst>
              <a:gd name="adj" fmla="val 25000"/>
            </a:avLst>
          </a:prstGeom>
          <a:solidFill>
            <a:srgbClr val="FF99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en-US" altLang="zh-CN" sz="2800" b="1">
                <a:solidFill>
                  <a:schemeClr val="accent2"/>
                </a:solidFill>
                <a:effectLst>
                  <a:outerShdw blurRad="38100" dist="38100" dir="2700000" algn="tl">
                    <a:srgbClr val="000000"/>
                  </a:outerShdw>
                </a:effectLst>
              </a:rPr>
              <a:t> </a:t>
            </a:r>
            <a:r>
              <a:rPr lang="zh-CN" altLang="en-US" sz="2800" b="1">
                <a:solidFill>
                  <a:schemeClr val="accent2"/>
                </a:solidFill>
                <a:effectLst>
                  <a:outerShdw blurRad="38100" dist="38100" dir="2700000" algn="tl">
                    <a:srgbClr val="000000"/>
                  </a:outerShdw>
                </a:effectLst>
              </a:rPr>
              <a:t>因明学 </a:t>
            </a:r>
          </a:p>
        </p:txBody>
      </p:sp>
      <p:sp>
        <p:nvSpPr>
          <p:cNvPr id="168968" name="AutoShape 8"/>
          <p:cNvSpPr>
            <a:spLocks noChangeArrowheads="1"/>
          </p:cNvSpPr>
          <p:nvPr/>
        </p:nvSpPr>
        <p:spPr bwMode="auto">
          <a:xfrm>
            <a:off x="3352800" y="1828800"/>
            <a:ext cx="2514600" cy="1371600"/>
          </a:xfrm>
          <a:prstGeom prst="cube">
            <a:avLst>
              <a:gd name="adj" fmla="val 25000"/>
            </a:avLst>
          </a:prstGeom>
          <a:solidFill>
            <a:srgbClr val="66FF33"/>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en-US" altLang="zh-CN" sz="2800" b="1">
                <a:solidFill>
                  <a:srgbClr val="FF0000"/>
                </a:solidFill>
                <a:effectLst>
                  <a:outerShdw blurRad="38100" dist="38100" dir="2700000" algn="tl">
                    <a:srgbClr val="000000"/>
                  </a:outerShdw>
                </a:effectLst>
              </a:rPr>
              <a:t> </a:t>
            </a:r>
            <a:r>
              <a:rPr lang="zh-CN" altLang="en-US" sz="2800" b="1">
                <a:solidFill>
                  <a:srgbClr val="FF0000"/>
                </a:solidFill>
                <a:effectLst>
                  <a:outerShdw blurRad="38100" dist="38100" dir="2700000" algn="tl">
                    <a:srgbClr val="000000"/>
                  </a:outerShdw>
                </a:effectLst>
              </a:rPr>
              <a:t>逻辑学 </a:t>
            </a:r>
          </a:p>
        </p:txBody>
      </p:sp>
      <p:sp>
        <p:nvSpPr>
          <p:cNvPr id="16392" name="AutoShape 12"/>
          <p:cNvSpPr>
            <a:spLocks noChangeArrowheads="1"/>
          </p:cNvSpPr>
          <p:nvPr/>
        </p:nvSpPr>
        <p:spPr bwMode="auto">
          <a:xfrm rot="-2593181">
            <a:off x="2209800" y="3352800"/>
            <a:ext cx="1676400" cy="8382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round/>
            <a:headEnd/>
            <a:tailEnd/>
          </a:ln>
          <a:effectLst/>
          <a:scene3d>
            <a:camera prst="legacyObliqueTopLeft"/>
            <a:lightRig rig="legacyFlat3" dir="t"/>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6393" name="AutoShape 13"/>
          <p:cNvSpPr>
            <a:spLocks noChangeArrowheads="1"/>
          </p:cNvSpPr>
          <p:nvPr/>
        </p:nvSpPr>
        <p:spPr bwMode="auto">
          <a:xfrm rot="-5389567">
            <a:off x="3883819" y="3348832"/>
            <a:ext cx="1296987" cy="11430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round/>
            <a:headEnd/>
            <a:tailEnd/>
          </a:ln>
          <a:effectLst/>
          <a:scene3d>
            <a:camera prst="legacyPerspectiveTop"/>
            <a:lightRig rig="legacyFlat3" dir="b"/>
          </a:scene3d>
          <a:sp3d extrusionH="8874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6394" name="AutoShape 14"/>
          <p:cNvSpPr>
            <a:spLocks noChangeArrowheads="1"/>
          </p:cNvSpPr>
          <p:nvPr/>
        </p:nvSpPr>
        <p:spPr bwMode="auto">
          <a:xfrm rot="-7479237">
            <a:off x="5219700" y="3314700"/>
            <a:ext cx="1676400" cy="8382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pPr eaLnBrk="1" hangingPunct="1">
              <a:defRPr/>
            </a:pPr>
            <a:r>
              <a:rPr lang="en-US" altLang="zh-CN" smtClean="0"/>
              <a:t>Logic</a:t>
            </a:r>
          </a:p>
        </p:txBody>
      </p:sp>
      <p:sp>
        <p:nvSpPr>
          <p:cNvPr id="169987" name="Rectangle 3"/>
          <p:cNvSpPr>
            <a:spLocks noGrp="1" noChangeArrowheads="1"/>
          </p:cNvSpPr>
          <p:nvPr>
            <p:ph type="body" idx="1"/>
          </p:nvPr>
        </p:nvSpPr>
        <p:spPr/>
        <p:txBody>
          <a:bodyPr/>
          <a:lstStyle/>
          <a:p>
            <a:pPr eaLnBrk="1" hangingPunct="1">
              <a:defRPr/>
            </a:pPr>
            <a:r>
              <a:rPr lang="zh-CN" altLang="en-US" smtClean="0"/>
              <a:t>古典逻辑</a:t>
            </a:r>
          </a:p>
          <a:p>
            <a:pPr lvl="1" eaLnBrk="1" hangingPunct="1">
              <a:defRPr/>
            </a:pPr>
            <a:r>
              <a:rPr lang="en-US" altLang="zh-CN" smtClean="0"/>
              <a:t>Aristotle</a:t>
            </a:r>
            <a:r>
              <a:rPr lang="zh-CN" altLang="en-US" smtClean="0"/>
              <a:t>：以三段论为核心的词项逻辑</a:t>
            </a:r>
          </a:p>
          <a:p>
            <a:pPr lvl="1" eaLnBrk="1" hangingPunct="1">
              <a:defRPr/>
            </a:pPr>
            <a:r>
              <a:rPr lang="en-US" altLang="zh-CN" smtClean="0"/>
              <a:t>Stoic</a:t>
            </a:r>
            <a:r>
              <a:rPr lang="zh-CN" altLang="en-US" smtClean="0"/>
              <a:t>学派：命题逻辑</a:t>
            </a:r>
          </a:p>
          <a:p>
            <a:pPr lvl="1" eaLnBrk="1" hangingPunct="1">
              <a:defRPr/>
            </a:pPr>
            <a:r>
              <a:rPr lang="zh-CN" altLang="en-US" smtClean="0"/>
              <a:t>文艺复兴：语言的指称、词项的性质、推论学说</a:t>
            </a:r>
          </a:p>
          <a:p>
            <a:pPr lvl="1" eaLnBrk="1" hangingPunct="1">
              <a:defRPr/>
            </a:pPr>
            <a:r>
              <a:rPr lang="en-US" altLang="zh-CN" smtClean="0"/>
              <a:t>Bacon</a:t>
            </a:r>
            <a:r>
              <a:rPr lang="zh-CN" altLang="en-US" smtClean="0"/>
              <a:t>：</a:t>
            </a:r>
            <a:r>
              <a:rPr lang="en-US" altLang="zh-CN" smtClean="0"/>
              <a:t>16</a:t>
            </a:r>
            <a:r>
              <a:rPr lang="zh-CN" altLang="en-US" smtClean="0"/>
              <a:t>世纪归纳逻辑，三表法</a:t>
            </a:r>
          </a:p>
          <a:p>
            <a:pPr lvl="1" eaLnBrk="1" hangingPunct="1">
              <a:defRPr/>
            </a:pPr>
            <a:r>
              <a:rPr lang="en-US" altLang="zh-CN" smtClean="0"/>
              <a:t>17</a:t>
            </a:r>
            <a:r>
              <a:rPr lang="zh-CN" altLang="en-US" smtClean="0"/>
              <a:t>世纪的</a:t>
            </a:r>
            <a:r>
              <a:rPr lang="en-US" altLang="zh-CN" smtClean="0"/>
              <a:t>《</a:t>
            </a:r>
            <a:r>
              <a:rPr lang="zh-CN" altLang="en-US" smtClean="0"/>
              <a:t>波尔</a:t>
            </a:r>
            <a:r>
              <a:rPr lang="en-US" altLang="zh-CN" smtClean="0"/>
              <a:t>·</a:t>
            </a:r>
            <a:r>
              <a:rPr lang="zh-CN" altLang="en-US" smtClean="0"/>
              <a:t>罗亚尔逻辑</a:t>
            </a:r>
            <a:r>
              <a:rPr lang="en-US" altLang="zh-CN" smtClean="0"/>
              <a:t>》</a:t>
            </a:r>
            <a:r>
              <a:rPr lang="zh-CN" altLang="en-US" smtClean="0"/>
              <a:t>：概念论、命题论、推理论和方法论四部分内容</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defRPr/>
            </a:pPr>
            <a:r>
              <a:rPr lang="en-US" altLang="zh-CN" smtClean="0"/>
              <a:t>Logic</a:t>
            </a:r>
          </a:p>
        </p:txBody>
      </p:sp>
      <p:sp>
        <p:nvSpPr>
          <p:cNvPr id="171011" name="Rectangle 3"/>
          <p:cNvSpPr>
            <a:spLocks noGrp="1" noChangeArrowheads="1"/>
          </p:cNvSpPr>
          <p:nvPr>
            <p:ph type="body" idx="1"/>
          </p:nvPr>
        </p:nvSpPr>
        <p:spPr>
          <a:xfrm>
            <a:off x="304800" y="1066800"/>
            <a:ext cx="6572250" cy="5562600"/>
          </a:xfrm>
        </p:spPr>
        <p:txBody>
          <a:bodyPr/>
          <a:lstStyle/>
          <a:p>
            <a:pPr eaLnBrk="1" hangingPunct="1">
              <a:defRPr/>
            </a:pPr>
            <a:r>
              <a:rPr lang="zh-CN" altLang="en-US" dirty="0" smtClean="0"/>
              <a:t>形式逻辑</a:t>
            </a:r>
          </a:p>
          <a:p>
            <a:pPr lvl="1" eaLnBrk="1" hangingPunct="1">
              <a:defRPr/>
            </a:pPr>
            <a:r>
              <a:rPr lang="en-US" altLang="zh-CN" dirty="0" smtClean="0"/>
              <a:t>Kant</a:t>
            </a:r>
            <a:r>
              <a:rPr lang="zh-CN" altLang="en-US" dirty="0" smtClean="0"/>
              <a:t>：首次提出逻辑是关于一般思维之单纯形式的科学</a:t>
            </a:r>
          </a:p>
          <a:p>
            <a:pPr lvl="1" eaLnBrk="1" hangingPunct="1">
              <a:defRPr/>
            </a:pPr>
            <a:r>
              <a:rPr lang="en-US" altLang="zh-CN" dirty="0" smtClean="0"/>
              <a:t>Mill</a:t>
            </a:r>
            <a:r>
              <a:rPr lang="zh-CN" altLang="en-US" dirty="0" smtClean="0"/>
              <a:t>： </a:t>
            </a:r>
            <a:r>
              <a:rPr lang="en-US" altLang="zh-CN" dirty="0" smtClean="0"/>
              <a:t>19</a:t>
            </a:r>
            <a:r>
              <a:rPr lang="zh-CN" altLang="en-US" dirty="0" smtClean="0"/>
              <a:t>世纪的“穆勒五法”（契合法、差异法、契合差异并用法、共变法和剩余法 ） </a:t>
            </a:r>
          </a:p>
          <a:p>
            <a:pPr lvl="1" eaLnBrk="1" hangingPunct="1">
              <a:defRPr/>
            </a:pPr>
            <a:r>
              <a:rPr lang="en-US" altLang="zh-CN" dirty="0" smtClean="0"/>
              <a:t>Leibniz</a:t>
            </a:r>
            <a:r>
              <a:rPr lang="zh-CN" altLang="en-US" dirty="0" smtClean="0"/>
              <a:t>：思维演算、人工语言</a:t>
            </a:r>
          </a:p>
          <a:p>
            <a:pPr lvl="1" eaLnBrk="1" hangingPunct="1">
              <a:defRPr/>
            </a:pPr>
            <a:r>
              <a:rPr lang="en-US" altLang="zh-CN" dirty="0" smtClean="0"/>
              <a:t>Boole</a:t>
            </a:r>
            <a:r>
              <a:rPr lang="zh-CN" altLang="en-US" dirty="0" smtClean="0"/>
              <a:t>：逻辑代数</a:t>
            </a:r>
          </a:p>
          <a:p>
            <a:pPr lvl="1" eaLnBrk="1" hangingPunct="1">
              <a:defRPr/>
            </a:pPr>
            <a:r>
              <a:rPr lang="en-US" altLang="zh-CN" dirty="0" smtClean="0"/>
              <a:t>Peirce</a:t>
            </a:r>
            <a:r>
              <a:rPr lang="zh-CN" altLang="en-US" dirty="0" smtClean="0"/>
              <a:t>：关系逻辑</a:t>
            </a:r>
          </a:p>
        </p:txBody>
      </p:sp>
      <p:pic>
        <p:nvPicPr>
          <p:cNvPr id="171012" name="Picture 4" descr="img_ka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4388" y="188913"/>
            <a:ext cx="1450975" cy="19161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1" name="Picture 3" descr="JohnStuartMi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2133600"/>
            <a:ext cx="1430337" cy="16557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3" name="Picture 5" descr="gottfried_wilhelm_von_leibni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3860800"/>
            <a:ext cx="1476375" cy="18732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5" name="Picture 7" descr="boo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5963" y="4652963"/>
            <a:ext cx="1728787" cy="16351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7" name="Picture 9" descr="peirce"/>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84663" y="5105400"/>
            <a:ext cx="1905000" cy="1752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171012"/>
                                        </p:tgtEl>
                                        <p:attrNameLst>
                                          <p:attrName>style.visibility</p:attrName>
                                        </p:attrNameLst>
                                      </p:cBhvr>
                                      <p:to>
                                        <p:strVal val="visible"/>
                                      </p:to>
                                    </p:set>
                                    <p:animEffect transition="in" filter="box(in)">
                                      <p:cBhvr>
                                        <p:cTn id="7" dur="500"/>
                                        <p:tgtEl>
                                          <p:spTgt spid="171012"/>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201731"/>
                                        </p:tgtEl>
                                        <p:attrNameLst>
                                          <p:attrName>style.visibility</p:attrName>
                                        </p:attrNameLst>
                                      </p:cBhvr>
                                      <p:to>
                                        <p:strVal val="visible"/>
                                      </p:to>
                                    </p:set>
                                    <p:animEffect transition="in" filter="box(in)">
                                      <p:cBhvr>
                                        <p:cTn id="11" dur="500"/>
                                        <p:tgtEl>
                                          <p:spTgt spid="201731"/>
                                        </p:tgtEl>
                                      </p:cBhvr>
                                    </p:animEffect>
                                  </p:childTnLst>
                                </p:cTn>
                              </p:par>
                            </p:childTnLst>
                          </p:cTn>
                        </p:par>
                        <p:par>
                          <p:cTn id="12" fill="hold" nodeType="afterGroup">
                            <p:stCondLst>
                              <p:cond delay="1000"/>
                            </p:stCondLst>
                            <p:childTnLst>
                              <p:par>
                                <p:cTn id="13" presetID="4" presetClass="entr" presetSubtype="16" fill="hold" nodeType="afterEffect">
                                  <p:stCondLst>
                                    <p:cond delay="0"/>
                                  </p:stCondLst>
                                  <p:childTnLst>
                                    <p:set>
                                      <p:cBhvr>
                                        <p:cTn id="14" dur="1" fill="hold">
                                          <p:stCondLst>
                                            <p:cond delay="0"/>
                                          </p:stCondLst>
                                        </p:cTn>
                                        <p:tgtEl>
                                          <p:spTgt spid="201733"/>
                                        </p:tgtEl>
                                        <p:attrNameLst>
                                          <p:attrName>style.visibility</p:attrName>
                                        </p:attrNameLst>
                                      </p:cBhvr>
                                      <p:to>
                                        <p:strVal val="visible"/>
                                      </p:to>
                                    </p:set>
                                    <p:animEffect transition="in" filter="box(in)">
                                      <p:cBhvr>
                                        <p:cTn id="15" dur="500"/>
                                        <p:tgtEl>
                                          <p:spTgt spid="201733"/>
                                        </p:tgtEl>
                                      </p:cBhvr>
                                    </p:animEffect>
                                  </p:childTnLst>
                                </p:cTn>
                              </p:par>
                            </p:childTnLst>
                          </p:cTn>
                        </p:par>
                        <p:par>
                          <p:cTn id="16" fill="hold" nodeType="afterGroup">
                            <p:stCondLst>
                              <p:cond delay="1500"/>
                            </p:stCondLst>
                            <p:childTnLst>
                              <p:par>
                                <p:cTn id="17" presetID="4" presetClass="entr" presetSubtype="16" fill="hold" nodeType="afterEffect">
                                  <p:stCondLst>
                                    <p:cond delay="0"/>
                                  </p:stCondLst>
                                  <p:childTnLst>
                                    <p:set>
                                      <p:cBhvr>
                                        <p:cTn id="18" dur="1" fill="hold">
                                          <p:stCondLst>
                                            <p:cond delay="0"/>
                                          </p:stCondLst>
                                        </p:cTn>
                                        <p:tgtEl>
                                          <p:spTgt spid="201735"/>
                                        </p:tgtEl>
                                        <p:attrNameLst>
                                          <p:attrName>style.visibility</p:attrName>
                                        </p:attrNameLst>
                                      </p:cBhvr>
                                      <p:to>
                                        <p:strVal val="visible"/>
                                      </p:to>
                                    </p:set>
                                    <p:animEffect transition="in" filter="box(in)">
                                      <p:cBhvr>
                                        <p:cTn id="19" dur="500"/>
                                        <p:tgtEl>
                                          <p:spTgt spid="201735"/>
                                        </p:tgtEl>
                                      </p:cBhvr>
                                    </p:animEffect>
                                  </p:childTnLst>
                                </p:cTn>
                              </p:par>
                            </p:childTnLst>
                          </p:cTn>
                        </p:par>
                        <p:par>
                          <p:cTn id="20" fill="hold" nodeType="afterGroup">
                            <p:stCondLst>
                              <p:cond delay="2000"/>
                            </p:stCondLst>
                            <p:childTnLst>
                              <p:par>
                                <p:cTn id="21" presetID="4" presetClass="entr" presetSubtype="16" fill="hold" nodeType="afterEffect">
                                  <p:stCondLst>
                                    <p:cond delay="0"/>
                                  </p:stCondLst>
                                  <p:childTnLst>
                                    <p:set>
                                      <p:cBhvr>
                                        <p:cTn id="22" dur="1" fill="hold">
                                          <p:stCondLst>
                                            <p:cond delay="0"/>
                                          </p:stCondLst>
                                        </p:cTn>
                                        <p:tgtEl>
                                          <p:spTgt spid="201737"/>
                                        </p:tgtEl>
                                        <p:attrNameLst>
                                          <p:attrName>style.visibility</p:attrName>
                                        </p:attrNameLst>
                                      </p:cBhvr>
                                      <p:to>
                                        <p:strVal val="visible"/>
                                      </p:to>
                                    </p:set>
                                    <p:animEffect transition="in" filter="box(in)">
                                      <p:cBhvr>
                                        <p:cTn id="23" dur="500"/>
                                        <p:tgtEl>
                                          <p:spTgt spid="201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pPr eaLnBrk="1" hangingPunct="1">
              <a:defRPr/>
            </a:pPr>
            <a:r>
              <a:rPr lang="en-US" altLang="zh-CN" smtClean="0"/>
              <a:t>Logic</a:t>
            </a:r>
          </a:p>
        </p:txBody>
      </p:sp>
      <p:sp>
        <p:nvSpPr>
          <p:cNvPr id="182275" name="Rectangle 3"/>
          <p:cNvSpPr>
            <a:spLocks noGrp="1" noChangeArrowheads="1"/>
          </p:cNvSpPr>
          <p:nvPr>
            <p:ph type="body" idx="1"/>
          </p:nvPr>
        </p:nvSpPr>
        <p:spPr>
          <a:xfrm>
            <a:off x="304800" y="1066800"/>
            <a:ext cx="6643688" cy="5562600"/>
          </a:xfrm>
        </p:spPr>
        <p:txBody>
          <a:bodyPr/>
          <a:lstStyle/>
          <a:p>
            <a:pPr eaLnBrk="1" hangingPunct="1">
              <a:defRPr/>
            </a:pPr>
            <a:r>
              <a:rPr lang="zh-CN" altLang="en-US" dirty="0" smtClean="0"/>
              <a:t>数理逻辑</a:t>
            </a:r>
          </a:p>
          <a:p>
            <a:pPr lvl="1" eaLnBrk="1" hangingPunct="1">
              <a:defRPr/>
            </a:pPr>
            <a:r>
              <a:rPr lang="en-US" altLang="zh-CN" dirty="0" err="1" smtClean="0">
                <a:solidFill>
                  <a:srgbClr val="FF0000"/>
                </a:solidFill>
              </a:rPr>
              <a:t>Frege</a:t>
            </a:r>
            <a:r>
              <a:rPr lang="zh-CN" altLang="en-US" dirty="0" smtClean="0">
                <a:solidFill>
                  <a:srgbClr val="FF0000"/>
                </a:solidFill>
              </a:rPr>
              <a:t>：形式化语言取代日常语言；建立了历史上第一个严格的谓词演算系统</a:t>
            </a:r>
          </a:p>
          <a:p>
            <a:pPr lvl="1" eaLnBrk="1" hangingPunct="1">
              <a:defRPr/>
            </a:pPr>
            <a:r>
              <a:rPr lang="en-US" altLang="zh-CN" dirty="0" smtClean="0"/>
              <a:t>Russell</a:t>
            </a:r>
            <a:r>
              <a:rPr lang="zh-CN" altLang="en-US" dirty="0" smtClean="0"/>
              <a:t>：建立了四个演算系统（命题、谓词、类、关系），标志着数理逻辑的正式诞生</a:t>
            </a:r>
          </a:p>
          <a:p>
            <a:pPr lvl="1" eaLnBrk="1" hangingPunct="1">
              <a:defRPr/>
            </a:pPr>
            <a:r>
              <a:rPr lang="en-US" altLang="zh-CN" dirty="0" smtClean="0"/>
              <a:t>Gödel</a:t>
            </a:r>
            <a:r>
              <a:rPr lang="zh-CN" altLang="en-US" dirty="0" smtClean="0"/>
              <a:t>：对逻辑系统自身的一致性和完备性研究</a:t>
            </a:r>
          </a:p>
          <a:p>
            <a:pPr lvl="1" eaLnBrk="1" hangingPunct="1">
              <a:defRPr/>
            </a:pPr>
            <a:r>
              <a:rPr lang="zh-CN" altLang="en-US" dirty="0" smtClean="0"/>
              <a:t>集合论、模型论、证明论、递归论的诞生</a:t>
            </a:r>
          </a:p>
        </p:txBody>
      </p:sp>
      <p:pic>
        <p:nvPicPr>
          <p:cNvPr id="182276" name="Picture 4" descr="Fre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908050"/>
            <a:ext cx="1487488" cy="189547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77" name="Picture 5" descr="Russell_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8375" y="2852738"/>
            <a:ext cx="1479550" cy="165576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80" name="Picture 8" descr="aus_goedel_31082006_11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1075" y="4581525"/>
            <a:ext cx="1409700" cy="15113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182276"/>
                                        </p:tgtEl>
                                        <p:attrNameLst>
                                          <p:attrName>style.visibility</p:attrName>
                                        </p:attrNameLst>
                                      </p:cBhvr>
                                      <p:to>
                                        <p:strVal val="visible"/>
                                      </p:to>
                                    </p:set>
                                    <p:animEffect transition="in" filter="blinds(horizontal)">
                                      <p:cBhvr>
                                        <p:cTn id="7" dur="500"/>
                                        <p:tgtEl>
                                          <p:spTgt spid="182276"/>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82277"/>
                                        </p:tgtEl>
                                        <p:attrNameLst>
                                          <p:attrName>style.visibility</p:attrName>
                                        </p:attrNameLst>
                                      </p:cBhvr>
                                      <p:to>
                                        <p:strVal val="visible"/>
                                      </p:to>
                                    </p:set>
                                    <p:animEffect transition="in" filter="blinds(horizontal)">
                                      <p:cBhvr>
                                        <p:cTn id="11" dur="500"/>
                                        <p:tgtEl>
                                          <p:spTgt spid="182277"/>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182280"/>
                                        </p:tgtEl>
                                        <p:attrNameLst>
                                          <p:attrName>style.visibility</p:attrName>
                                        </p:attrNameLst>
                                      </p:cBhvr>
                                      <p:to>
                                        <p:strVal val="visible"/>
                                      </p:to>
                                    </p:set>
                                    <p:animEffect transition="in" filter="blinds(horizontal)">
                                      <p:cBhvr>
                                        <p:cTn id="15" dur="500"/>
                                        <p:tgtEl>
                                          <p:spTgt spid="182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eaLnBrk="1" hangingPunct="1">
              <a:defRPr/>
            </a:pPr>
            <a:r>
              <a:rPr lang="en-US" altLang="zh-CN" smtClean="0"/>
              <a:t>Logic</a:t>
            </a:r>
          </a:p>
        </p:txBody>
      </p:sp>
      <p:sp>
        <p:nvSpPr>
          <p:cNvPr id="172035" name="Rectangle 3"/>
          <p:cNvSpPr>
            <a:spLocks noGrp="1" noChangeArrowheads="1"/>
          </p:cNvSpPr>
          <p:nvPr>
            <p:ph type="body" idx="1"/>
          </p:nvPr>
        </p:nvSpPr>
        <p:spPr/>
        <p:txBody>
          <a:bodyPr/>
          <a:lstStyle/>
          <a:p>
            <a:pPr eaLnBrk="1" hangingPunct="1">
              <a:defRPr/>
            </a:pPr>
            <a:r>
              <a:rPr lang="zh-CN" altLang="en-US" dirty="0" smtClean="0"/>
              <a:t>现代逻辑体系</a:t>
            </a:r>
          </a:p>
          <a:p>
            <a:pPr lvl="1" eaLnBrk="1" hangingPunct="1">
              <a:defRPr/>
            </a:pPr>
            <a:r>
              <a:rPr lang="zh-CN" altLang="en-US" dirty="0" smtClean="0"/>
              <a:t>基本逻辑</a:t>
            </a:r>
          </a:p>
          <a:p>
            <a:pPr lvl="2" eaLnBrk="1" hangingPunct="1">
              <a:defRPr/>
            </a:pPr>
            <a:r>
              <a:rPr lang="zh-CN" altLang="en-US" dirty="0" smtClean="0"/>
              <a:t>标准逻辑：命题逻辑、量词逻辑（谓词逻辑、关系逻辑）、数理逻辑（模型论、集合论、递归论、证明论）</a:t>
            </a:r>
          </a:p>
          <a:p>
            <a:pPr lvl="2" eaLnBrk="1" hangingPunct="1">
              <a:defRPr/>
            </a:pPr>
            <a:r>
              <a:rPr lang="zh-CN" altLang="en-US" dirty="0" smtClean="0"/>
              <a:t>非标准逻辑：多值逻辑、模态逻辑、模糊逻辑、直觉主义逻辑和相干逻辑</a:t>
            </a:r>
          </a:p>
          <a:p>
            <a:pPr lvl="1" eaLnBrk="1" hangingPunct="1">
              <a:defRPr/>
            </a:pPr>
            <a:r>
              <a:rPr lang="zh-CN" altLang="en-US" dirty="0" smtClean="0"/>
              <a:t>元逻辑</a:t>
            </a:r>
          </a:p>
          <a:p>
            <a:pPr lvl="2" eaLnBrk="1" hangingPunct="1">
              <a:defRPr/>
            </a:pPr>
            <a:r>
              <a:rPr lang="zh-CN" altLang="en-US" dirty="0" smtClean="0"/>
              <a:t>逻辑语法学、逻辑语义学、逻辑语用学</a:t>
            </a:r>
          </a:p>
          <a:p>
            <a:pPr lvl="1" eaLnBrk="1" hangingPunct="1">
              <a:defRPr/>
            </a:pPr>
            <a:r>
              <a:rPr lang="zh-CN" altLang="en-US" dirty="0" smtClean="0"/>
              <a:t>应用逻辑</a:t>
            </a:r>
          </a:p>
          <a:p>
            <a:pPr lvl="2" eaLnBrk="1" hangingPunct="1">
              <a:defRPr/>
            </a:pPr>
            <a:r>
              <a:rPr lang="zh-CN" altLang="en-US" dirty="0" smtClean="0"/>
              <a:t>认知逻辑、问题逻辑、规范逻辑、时态逻辑、量子逻辑、电路分析逻辑</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pPr eaLnBrk="1" hangingPunct="1">
              <a:defRPr/>
            </a:pPr>
            <a:r>
              <a:rPr lang="en-US" altLang="zh-CN" smtClean="0"/>
              <a:t>Logic</a:t>
            </a:r>
          </a:p>
        </p:txBody>
      </p:sp>
      <p:sp>
        <p:nvSpPr>
          <p:cNvPr id="173059" name="Rectangle 3"/>
          <p:cNvSpPr>
            <a:spLocks noGrp="1" noChangeArrowheads="1"/>
          </p:cNvSpPr>
          <p:nvPr>
            <p:ph type="body" idx="1"/>
          </p:nvPr>
        </p:nvSpPr>
        <p:spPr/>
        <p:txBody>
          <a:bodyPr/>
          <a:lstStyle/>
          <a:p>
            <a:pPr eaLnBrk="1" hangingPunct="1">
              <a:defRPr/>
            </a:pPr>
            <a:r>
              <a:rPr lang="zh-CN" altLang="en-US" smtClean="0"/>
              <a:t>现代逻辑学</a:t>
            </a:r>
          </a:p>
          <a:p>
            <a:pPr lvl="1" eaLnBrk="1" hangingPunct="1">
              <a:defRPr/>
            </a:pPr>
            <a:r>
              <a:rPr lang="zh-CN" altLang="en-US" smtClean="0"/>
              <a:t>逻辑学是研究人类思维形式和思维规律的科学</a:t>
            </a:r>
          </a:p>
          <a:p>
            <a:pPr lvl="1" eaLnBrk="1" hangingPunct="1">
              <a:defRPr/>
            </a:pPr>
            <a:endParaRPr lang="zh-CN" altLang="en-US" smtClean="0"/>
          </a:p>
          <a:p>
            <a:pPr lvl="1" eaLnBrk="1" hangingPunct="1">
              <a:defRPr/>
            </a:pPr>
            <a:r>
              <a:rPr lang="zh-CN" altLang="en-US" smtClean="0"/>
              <a:t>现代逻辑学则是用数学的方法来研究这些规律</a:t>
            </a:r>
          </a:p>
          <a:p>
            <a:pPr lvl="2" eaLnBrk="1" hangingPunct="1">
              <a:defRPr/>
            </a:pPr>
            <a:endParaRPr lang="zh-CN" altLang="en-US" smtClean="0"/>
          </a:p>
          <a:p>
            <a:pPr lvl="2" eaLnBrk="1" hangingPunct="1">
              <a:defRPr/>
            </a:pPr>
            <a:r>
              <a:rPr lang="zh-CN" altLang="en-US" smtClean="0"/>
              <a:t>符号化</a:t>
            </a:r>
          </a:p>
          <a:p>
            <a:pPr lvl="2" eaLnBrk="1" hangingPunct="1">
              <a:defRPr/>
            </a:pPr>
            <a:r>
              <a:rPr lang="zh-CN" altLang="en-US" smtClean="0"/>
              <a:t>公理化</a:t>
            </a:r>
          </a:p>
          <a:p>
            <a:pPr lvl="2" eaLnBrk="1" hangingPunct="1">
              <a:defRPr/>
            </a:pPr>
            <a:r>
              <a:rPr lang="zh-CN" altLang="en-US" smtClean="0"/>
              <a:t>形式化</a:t>
            </a:r>
          </a:p>
        </p:txBody>
      </p:sp>
      <p:pic>
        <p:nvPicPr>
          <p:cNvPr id="200706" name="Picture 2" descr="00114320cd0706c2aa9001"/>
          <p:cNvPicPr>
            <a:picLocks noChangeAspect="1" noChangeArrowheads="1"/>
          </p:cNvPicPr>
          <p:nvPr/>
        </p:nvPicPr>
        <p:blipFill>
          <a:blip r:embed="rId2">
            <a:extLst>
              <a:ext uri="{28A0092B-C50C-407E-A947-70E740481C1C}">
                <a14:useLocalDpi xmlns:a14="http://schemas.microsoft.com/office/drawing/2010/main" val="0"/>
              </a:ext>
            </a:extLst>
          </a:blip>
          <a:srcRect b="8475"/>
          <a:stretch>
            <a:fillRect/>
          </a:stretch>
        </p:blipFill>
        <p:spPr bwMode="auto">
          <a:xfrm>
            <a:off x="5148263" y="3357563"/>
            <a:ext cx="3005137" cy="30480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nodeType="afterEffect">
                                  <p:stCondLst>
                                    <p:cond delay="0"/>
                                  </p:stCondLst>
                                  <p:childTnLst>
                                    <p:set>
                                      <p:cBhvr>
                                        <p:cTn id="6" dur="1" fill="hold">
                                          <p:stCondLst>
                                            <p:cond delay="0"/>
                                          </p:stCondLst>
                                        </p:cTn>
                                        <p:tgtEl>
                                          <p:spTgt spid="200706"/>
                                        </p:tgtEl>
                                        <p:attrNameLst>
                                          <p:attrName>style.visibility</p:attrName>
                                        </p:attrNameLst>
                                      </p:cBhvr>
                                      <p:to>
                                        <p:strVal val="visible"/>
                                      </p:to>
                                    </p:set>
                                    <p:animEffect transition="in" filter="wedge">
                                      <p:cBhvr>
                                        <p:cTn id="7" dur="5000"/>
                                        <p:tgtEl>
                                          <p:spTgt spid="200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pPr eaLnBrk="1" hangingPunct="1">
              <a:defRPr/>
            </a:pPr>
            <a:r>
              <a:rPr lang="en-US" altLang="zh-CN" smtClean="0"/>
              <a:t>Propositional Logic</a:t>
            </a:r>
          </a:p>
        </p:txBody>
      </p:sp>
      <p:sp>
        <p:nvSpPr>
          <p:cNvPr id="174083" name="Rectangle 3"/>
          <p:cNvSpPr>
            <a:spLocks noGrp="1" noChangeArrowheads="1"/>
          </p:cNvSpPr>
          <p:nvPr>
            <p:ph type="body" idx="1"/>
          </p:nvPr>
        </p:nvSpPr>
        <p:spPr/>
        <p:txBody>
          <a:bodyPr/>
          <a:lstStyle/>
          <a:p>
            <a:pPr eaLnBrk="1" hangingPunct="1">
              <a:defRPr/>
            </a:pPr>
            <a:r>
              <a:rPr lang="zh-CN" altLang="en-US" smtClean="0"/>
              <a:t>命题</a:t>
            </a:r>
            <a:r>
              <a:rPr lang="en-US" altLang="zh-CN" smtClean="0"/>
              <a:t>(Proposition)</a:t>
            </a:r>
            <a:r>
              <a:rPr lang="zh-CN" altLang="en-US" smtClean="0"/>
              <a:t>：具有真假意义的陈述句</a:t>
            </a:r>
          </a:p>
          <a:p>
            <a:pPr eaLnBrk="1" hangingPunct="1">
              <a:defRPr/>
            </a:pPr>
            <a:endParaRPr lang="zh-CN" altLang="en-US" sz="1000" smtClean="0"/>
          </a:p>
          <a:p>
            <a:pPr eaLnBrk="1" hangingPunct="1">
              <a:defRPr/>
            </a:pPr>
            <a:r>
              <a:rPr lang="zh-CN" altLang="en-US" smtClean="0"/>
              <a:t>命题的两种类型：原子命题，复合命题</a:t>
            </a:r>
          </a:p>
          <a:p>
            <a:pPr eaLnBrk="1" hangingPunct="1">
              <a:defRPr/>
            </a:pPr>
            <a:endParaRPr lang="zh-CN" altLang="en-US" sz="1000" smtClean="0"/>
          </a:p>
          <a:p>
            <a:pPr eaLnBrk="1" hangingPunct="1">
              <a:defRPr/>
            </a:pPr>
            <a:r>
              <a:rPr lang="zh-CN" altLang="en-US" smtClean="0"/>
              <a:t>命题逻辑：研究命题和命题之间</a:t>
            </a:r>
            <a:r>
              <a:rPr lang="zh-CN" altLang="en-US" smtClean="0">
                <a:solidFill>
                  <a:srgbClr val="FF0000"/>
                </a:solidFill>
              </a:rPr>
              <a:t>关系</a:t>
            </a:r>
            <a:r>
              <a:rPr lang="zh-CN" altLang="en-US" smtClean="0"/>
              <a:t>的符号逻辑系统。</a:t>
            </a:r>
          </a:p>
          <a:p>
            <a:pPr lvl="1" eaLnBrk="1" hangingPunct="1">
              <a:defRPr/>
            </a:pPr>
            <a:endParaRPr lang="en-US" altLang="zh-CN" smtClean="0"/>
          </a:p>
        </p:txBody>
      </p:sp>
      <p:pic>
        <p:nvPicPr>
          <p:cNvPr id="22532" name="Picture 7" descr="teach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16238" y="3933825"/>
            <a:ext cx="285750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8" name="AutoShape 8"/>
          <p:cNvSpPr>
            <a:spLocks noChangeArrowheads="1"/>
          </p:cNvSpPr>
          <p:nvPr/>
        </p:nvSpPr>
        <p:spPr bwMode="auto">
          <a:xfrm>
            <a:off x="5219700" y="3284538"/>
            <a:ext cx="3744913" cy="649287"/>
          </a:xfrm>
          <a:prstGeom prst="wedgeRoundRectCallout">
            <a:avLst>
              <a:gd name="adj1" fmla="val -62208"/>
              <a:gd name="adj2" fmla="val 149755"/>
              <a:gd name="adj3" fmla="val 16667"/>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defRPr/>
            </a:pPr>
            <a:r>
              <a:rPr lang="zh-CN" altLang="en-US" b="1">
                <a:solidFill>
                  <a:srgbClr val="0000FF"/>
                </a:solidFill>
                <a:effectLst>
                  <a:outerShdw blurRad="38100" dist="38100" dir="2700000" algn="tl">
                    <a:srgbClr val="000000"/>
                  </a:outerShdw>
                </a:effectLst>
              </a:rPr>
              <a:t>还记得</a:t>
            </a:r>
            <a:r>
              <a:rPr lang="zh-CN" altLang="en-US" b="1">
                <a:solidFill>
                  <a:srgbClr val="FF0000"/>
                </a:solidFill>
                <a:effectLst>
                  <a:outerShdw blurRad="38100" dist="38100" dir="2700000" algn="tl">
                    <a:srgbClr val="000000"/>
                  </a:outerShdw>
                </a:effectLst>
              </a:rPr>
              <a:t>知识</a:t>
            </a:r>
            <a:r>
              <a:rPr lang="zh-CN" altLang="en-US" b="1">
                <a:solidFill>
                  <a:srgbClr val="0000FF"/>
                </a:solidFill>
                <a:effectLst>
                  <a:outerShdw blurRad="38100" dist="38100" dir="2700000" algn="tl">
                    <a:srgbClr val="000000"/>
                  </a:outerShdw>
                </a:effectLst>
              </a:rPr>
              <a:t>的定义吗？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088"/>
                                        </p:tgtEl>
                                        <p:attrNameLst>
                                          <p:attrName>style.visibility</p:attrName>
                                        </p:attrNameLst>
                                      </p:cBhvr>
                                      <p:to>
                                        <p:strVal val="visible"/>
                                      </p:to>
                                    </p:set>
                                    <p:animEffect transition="in" filter="wipe(left)">
                                      <p:cBhvr>
                                        <p:cTn id="7" dur="500"/>
                                        <p:tgtEl>
                                          <p:spTgt spid="174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pPr eaLnBrk="1" hangingPunct="1">
              <a:defRPr/>
            </a:pPr>
            <a:r>
              <a:rPr lang="en-US" altLang="zh-CN" smtClean="0"/>
              <a:t>Review</a:t>
            </a:r>
          </a:p>
        </p:txBody>
      </p:sp>
      <p:sp>
        <p:nvSpPr>
          <p:cNvPr id="180227" name="Rectangle 3"/>
          <p:cNvSpPr>
            <a:spLocks noGrp="1" noChangeArrowheads="1"/>
          </p:cNvSpPr>
          <p:nvPr>
            <p:ph type="body" idx="1"/>
          </p:nvPr>
        </p:nvSpPr>
        <p:spPr/>
        <p:txBody>
          <a:bodyPr/>
          <a:lstStyle/>
          <a:p>
            <a:pPr eaLnBrk="1" hangingPunct="1">
              <a:defRPr/>
            </a:pPr>
            <a:r>
              <a:rPr lang="zh-CN" altLang="en-US" sz="2800" dirty="0" smtClean="0"/>
              <a:t>还记得</a:t>
            </a:r>
            <a:r>
              <a:rPr lang="en-US" altLang="zh-CN" sz="2800" dirty="0" smtClean="0"/>
              <a:t>Artificial Intelligence</a:t>
            </a:r>
            <a:r>
              <a:rPr lang="zh-CN" altLang="en-US" sz="2800" dirty="0" smtClean="0"/>
              <a:t>是何年何地提出的吗？</a:t>
            </a:r>
            <a:endParaRPr lang="en-US" altLang="zh-CN" sz="2800" dirty="0" smtClean="0"/>
          </a:p>
          <a:p>
            <a:pPr eaLnBrk="1" hangingPunct="1">
              <a:defRPr/>
            </a:pPr>
            <a:r>
              <a:rPr lang="en-US" altLang="zh-CN" sz="2800" dirty="0" smtClean="0"/>
              <a:t>1956</a:t>
            </a:r>
            <a:r>
              <a:rPr lang="zh-CN" altLang="en-US" sz="2800" dirty="0" smtClean="0"/>
              <a:t>年</a:t>
            </a:r>
            <a:r>
              <a:rPr lang="en-US" altLang="zh-CN" sz="2800" dirty="0" smtClean="0"/>
              <a:t>Dartmouth</a:t>
            </a:r>
            <a:r>
              <a:rPr lang="zh-CN" altLang="en-US" sz="2800" dirty="0" smtClean="0"/>
              <a:t>会议上，</a:t>
            </a:r>
            <a:r>
              <a:rPr lang="en-US" altLang="zh-CN" sz="2800" dirty="0" smtClean="0"/>
              <a:t>Newell</a:t>
            </a:r>
            <a:r>
              <a:rPr lang="zh-CN" altLang="en-US" sz="2800" dirty="0" smtClean="0"/>
              <a:t>和</a:t>
            </a:r>
            <a:r>
              <a:rPr lang="en-US" altLang="zh-CN" sz="2800" dirty="0" smtClean="0"/>
              <a:t>Simon</a:t>
            </a:r>
            <a:r>
              <a:rPr lang="zh-CN" altLang="en-US" sz="2800" dirty="0" smtClean="0"/>
              <a:t>展示了能证明数学定理的程序</a:t>
            </a:r>
            <a:r>
              <a:rPr lang="en-US" altLang="zh-CN" sz="2800" dirty="0" smtClean="0"/>
              <a:t>Logic Theorist</a:t>
            </a:r>
            <a:r>
              <a:rPr lang="zh-CN" altLang="en-US" sz="2800" dirty="0" smtClean="0"/>
              <a:t>。他们用的是什么技术呢？</a:t>
            </a:r>
          </a:p>
        </p:txBody>
      </p:sp>
      <p:pic>
        <p:nvPicPr>
          <p:cNvPr id="308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163888"/>
            <a:ext cx="2438400" cy="312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3163888"/>
            <a:ext cx="2219325" cy="312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0230" name="AutoShape 6"/>
          <p:cNvSpPr>
            <a:spLocks noChangeArrowheads="1"/>
          </p:cNvSpPr>
          <p:nvPr/>
        </p:nvSpPr>
        <p:spPr bwMode="auto">
          <a:xfrm>
            <a:off x="3035300" y="2552700"/>
            <a:ext cx="6096000" cy="4343400"/>
          </a:xfrm>
          <a:prstGeom prst="irregularSeal1">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zh-CN" altLang="en-US" sz="3200" b="1" dirty="0">
                <a:solidFill>
                  <a:srgbClr val="FFFF00"/>
                </a:solidFill>
                <a:effectLst>
                  <a:outerShdw blurRad="38100" dist="38100" dir="2700000" algn="tl">
                    <a:srgbClr val="000000"/>
                  </a:outerShdw>
                </a:effectLst>
              </a:rPr>
              <a:t>逻辑方法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0227">
                                            <p:txEl>
                                              <p:pRg st="1" end="1"/>
                                            </p:txEl>
                                          </p:spTgt>
                                        </p:tgtEl>
                                        <p:attrNameLst>
                                          <p:attrName>style.visibility</p:attrName>
                                        </p:attrNameLst>
                                      </p:cBhvr>
                                      <p:to>
                                        <p:strVal val="visible"/>
                                      </p:to>
                                    </p:set>
                                    <p:animEffect transition="in" filter="wipe(left)">
                                      <p:cBhvr>
                                        <p:cTn id="7" dur="500"/>
                                        <p:tgtEl>
                                          <p:spTgt spid="18022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81"/>
                                        </p:tgtEl>
                                        <p:attrNameLst>
                                          <p:attrName>style.visibility</p:attrName>
                                        </p:attrNameLst>
                                      </p:cBhvr>
                                      <p:to>
                                        <p:strVal val="visible"/>
                                      </p:to>
                                    </p:set>
                                    <p:animEffect transition="in" filter="fade">
                                      <p:cBhvr>
                                        <p:cTn id="10" dur="500"/>
                                        <p:tgtEl>
                                          <p:spTgt spid="3081"/>
                                        </p:tgtEl>
                                      </p:cBhvr>
                                    </p:animEffect>
                                  </p:childTnLst>
                                </p:cTn>
                              </p:par>
                              <p:par>
                                <p:cTn id="11" presetID="10" presetClass="entr" presetSubtype="0" fill="hold" nodeType="withEffect">
                                  <p:stCondLst>
                                    <p:cond delay="0"/>
                                  </p:stCondLst>
                                  <p:childTnLst>
                                    <p:set>
                                      <p:cBhvr>
                                        <p:cTn id="12" dur="1" fill="hold">
                                          <p:stCondLst>
                                            <p:cond delay="0"/>
                                          </p:stCondLst>
                                        </p:cTn>
                                        <p:tgtEl>
                                          <p:spTgt spid="3082"/>
                                        </p:tgtEl>
                                        <p:attrNameLst>
                                          <p:attrName>style.visibility</p:attrName>
                                        </p:attrNameLst>
                                      </p:cBhvr>
                                      <p:to>
                                        <p:strVal val="visible"/>
                                      </p:to>
                                    </p:set>
                                    <p:animEffect transition="in" filter="fade">
                                      <p:cBhvr>
                                        <p:cTn id="13" dur="500"/>
                                        <p:tgtEl>
                                          <p:spTgt spid="308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32" fill="hold" grpId="0" nodeType="clickEffect">
                                  <p:stCondLst>
                                    <p:cond delay="0"/>
                                  </p:stCondLst>
                                  <p:childTnLst>
                                    <p:set>
                                      <p:cBhvr>
                                        <p:cTn id="17" dur="1" fill="hold">
                                          <p:stCondLst>
                                            <p:cond delay="0"/>
                                          </p:stCondLst>
                                        </p:cTn>
                                        <p:tgtEl>
                                          <p:spTgt spid="180230"/>
                                        </p:tgtEl>
                                        <p:attrNameLst>
                                          <p:attrName>style.visibility</p:attrName>
                                        </p:attrNameLst>
                                      </p:cBhvr>
                                      <p:to>
                                        <p:strVal val="visible"/>
                                      </p:to>
                                    </p:set>
                                    <p:animEffect transition="in" filter="box(out)">
                                      <p:cBhvr>
                                        <p:cTn id="18" dur="500"/>
                                        <p:tgtEl>
                                          <p:spTgt spid="180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7" grpId="0" build="p"/>
      <p:bldP spid="180230" grpId="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pPr eaLnBrk="1" hangingPunct="1">
              <a:defRPr/>
            </a:pPr>
            <a:r>
              <a:rPr lang="en-US" altLang="zh-CN" smtClean="0"/>
              <a:t>Propositional Logic</a:t>
            </a:r>
          </a:p>
        </p:txBody>
      </p:sp>
      <p:sp>
        <p:nvSpPr>
          <p:cNvPr id="185347" name="Rectangle 3"/>
          <p:cNvSpPr>
            <a:spLocks noGrp="1" noChangeArrowheads="1"/>
          </p:cNvSpPr>
          <p:nvPr>
            <p:ph type="body" idx="1"/>
          </p:nvPr>
        </p:nvSpPr>
        <p:spPr/>
        <p:txBody>
          <a:bodyPr/>
          <a:lstStyle/>
          <a:p>
            <a:pPr eaLnBrk="1" hangingPunct="1">
              <a:defRPr/>
            </a:pPr>
            <a:r>
              <a:rPr lang="zh-CN" altLang="en-US" dirty="0" smtClean="0"/>
              <a:t>命题逻辑的符号包括：</a:t>
            </a:r>
          </a:p>
          <a:p>
            <a:pPr lvl="1" eaLnBrk="1" hangingPunct="1">
              <a:defRPr/>
            </a:pPr>
            <a:r>
              <a:rPr lang="zh-CN" altLang="en-US" dirty="0" smtClean="0"/>
              <a:t>命题常元：</a:t>
            </a:r>
            <a:r>
              <a:rPr lang="en-US" altLang="zh-CN" dirty="0" smtClean="0"/>
              <a:t>True</a:t>
            </a:r>
            <a:r>
              <a:rPr lang="zh-CN" altLang="en-US" dirty="0" smtClean="0"/>
              <a:t>（</a:t>
            </a:r>
            <a:r>
              <a:rPr lang="en-US" altLang="zh-CN" dirty="0" smtClean="0"/>
              <a:t>T</a:t>
            </a:r>
            <a:r>
              <a:rPr lang="zh-CN" altLang="en-US" dirty="0" smtClean="0"/>
              <a:t>）、</a:t>
            </a:r>
            <a:r>
              <a:rPr lang="en-US" altLang="zh-CN" dirty="0" smtClean="0"/>
              <a:t>False</a:t>
            </a:r>
            <a:r>
              <a:rPr lang="zh-CN" altLang="en-US" dirty="0" smtClean="0"/>
              <a:t>（</a:t>
            </a:r>
            <a:r>
              <a:rPr lang="en-US" altLang="zh-CN" dirty="0" smtClean="0"/>
              <a:t>F</a:t>
            </a:r>
            <a:r>
              <a:rPr lang="zh-CN" altLang="en-US" dirty="0" smtClean="0"/>
              <a:t>）</a:t>
            </a:r>
          </a:p>
          <a:p>
            <a:pPr lvl="1" eaLnBrk="1" hangingPunct="1">
              <a:defRPr/>
            </a:pPr>
            <a:r>
              <a:rPr lang="zh-CN" altLang="en-US" dirty="0" smtClean="0"/>
              <a:t>命题符号：</a:t>
            </a:r>
            <a:r>
              <a:rPr lang="en-US" altLang="zh-CN" dirty="0" smtClean="0"/>
              <a:t>P, Q, R</a:t>
            </a:r>
            <a:r>
              <a:rPr lang="zh-CN" altLang="en-US" dirty="0" smtClean="0"/>
              <a:t>等</a:t>
            </a:r>
          </a:p>
          <a:p>
            <a:pPr lvl="1" eaLnBrk="1" hangingPunct="1">
              <a:defRPr/>
            </a:pPr>
            <a:r>
              <a:rPr lang="zh-CN" altLang="en-US" dirty="0" smtClean="0"/>
              <a:t>联结词：</a:t>
            </a:r>
          </a:p>
          <a:p>
            <a:pPr lvl="2" eaLnBrk="1" hangingPunct="1">
              <a:defRPr/>
            </a:pPr>
            <a:r>
              <a:rPr lang="zh-CN" altLang="en-US" dirty="0" smtClean="0">
                <a:latin typeface="宋体" pitchFamily="2" charset="-122"/>
                <a:ea typeface="宋体" pitchFamily="2" charset="-122"/>
                <a:sym typeface="Symbol" pitchFamily="18" charset="2"/>
              </a:rPr>
              <a:t></a:t>
            </a:r>
            <a:r>
              <a:rPr lang="zh-CN" altLang="en-US" dirty="0" smtClean="0"/>
              <a:t>（否定，</a:t>
            </a:r>
            <a:r>
              <a:rPr lang="en-US" altLang="zh-CN" dirty="0" smtClean="0"/>
              <a:t>Not</a:t>
            </a:r>
            <a:r>
              <a:rPr lang="zh-CN" altLang="en-US" dirty="0" smtClean="0"/>
              <a:t>）</a:t>
            </a:r>
          </a:p>
          <a:p>
            <a:pPr lvl="2" eaLnBrk="1" hangingPunct="1">
              <a:defRPr/>
            </a:pPr>
            <a:r>
              <a:rPr lang="zh-CN" altLang="en-US" dirty="0" smtClean="0"/>
              <a:t>∧（合取，</a:t>
            </a:r>
            <a:r>
              <a:rPr lang="en-US" altLang="zh-CN" dirty="0" smtClean="0"/>
              <a:t>Conjunction</a:t>
            </a:r>
            <a:r>
              <a:rPr lang="zh-CN" altLang="en-US" dirty="0" smtClean="0"/>
              <a:t>）</a:t>
            </a:r>
          </a:p>
          <a:p>
            <a:pPr lvl="2" eaLnBrk="1" hangingPunct="1">
              <a:defRPr/>
            </a:pPr>
            <a:r>
              <a:rPr lang="zh-CN" altLang="en-US" dirty="0" smtClean="0"/>
              <a:t>∨（析取，</a:t>
            </a:r>
            <a:r>
              <a:rPr lang="en-US" altLang="zh-CN" dirty="0" smtClean="0"/>
              <a:t>Disjunction</a:t>
            </a:r>
            <a:r>
              <a:rPr lang="zh-CN" altLang="en-US" dirty="0" smtClean="0"/>
              <a:t>）</a:t>
            </a:r>
          </a:p>
          <a:p>
            <a:pPr lvl="2" eaLnBrk="1" hangingPunct="1">
              <a:defRPr/>
            </a:pPr>
            <a:r>
              <a:rPr lang="zh-CN" altLang="en-US" dirty="0" smtClean="0"/>
              <a:t>→（蕴含，</a:t>
            </a:r>
            <a:r>
              <a:rPr lang="en-US" altLang="zh-CN" dirty="0" smtClean="0"/>
              <a:t>Implication</a:t>
            </a:r>
            <a:r>
              <a:rPr lang="zh-CN" altLang="en-US" dirty="0" smtClean="0"/>
              <a:t>）</a:t>
            </a:r>
          </a:p>
          <a:p>
            <a:pPr lvl="2" eaLnBrk="1" hangingPunct="1">
              <a:defRPr/>
            </a:pPr>
            <a:r>
              <a:rPr lang="zh-CN" altLang="en-US" dirty="0" smtClean="0">
                <a:sym typeface="Symbol" pitchFamily="18" charset="2"/>
              </a:rPr>
              <a:t></a:t>
            </a:r>
            <a:r>
              <a:rPr lang="zh-CN" altLang="en-US" dirty="0" smtClean="0"/>
              <a:t>（等价，</a:t>
            </a:r>
            <a:r>
              <a:rPr lang="en-US" altLang="zh-CN" dirty="0" smtClean="0"/>
              <a:t>Equivalent</a:t>
            </a:r>
            <a:r>
              <a:rPr lang="zh-CN" altLang="en-US" dirty="0" smtClean="0"/>
              <a:t>）</a:t>
            </a:r>
          </a:p>
          <a:p>
            <a:pPr lvl="1" eaLnBrk="1" hangingPunct="1">
              <a:defRPr/>
            </a:pPr>
            <a:r>
              <a:rPr lang="zh-CN" altLang="en-US" dirty="0" smtClean="0"/>
              <a:t>括号：</a:t>
            </a:r>
            <a:r>
              <a:rPr lang="en-US" altLang="zh-CN" dirty="0" smtClean="0"/>
              <a:t>( )</a:t>
            </a:r>
          </a:p>
        </p:txBody>
      </p:sp>
      <p:pic>
        <p:nvPicPr>
          <p:cNvPr id="23556" name="Picture 5" descr="ValueProposition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4000500"/>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a:defRPr/>
            </a:pPr>
            <a:r>
              <a:rPr lang="en-US" altLang="zh-CN" smtClean="0"/>
              <a:t>Propositional Logic</a:t>
            </a:r>
            <a:endParaRPr lang="zh-CN" altLang="en-US" smtClean="0"/>
          </a:p>
        </p:txBody>
      </p:sp>
      <p:pic>
        <p:nvPicPr>
          <p:cNvPr id="53253" name="Picture 5" descr="5af4d7ea9ba183b6d439c9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773238"/>
            <a:ext cx="6875463" cy="45783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4580" name="WordArt 6"/>
          <p:cNvSpPr>
            <a:spLocks noChangeArrowheads="1" noChangeShapeType="1" noTextEdit="1"/>
          </p:cNvSpPr>
          <p:nvPr/>
        </p:nvSpPr>
        <p:spPr bwMode="auto">
          <a:xfrm>
            <a:off x="1547813" y="981075"/>
            <a:ext cx="5943600" cy="731838"/>
          </a:xfrm>
          <a:prstGeom prst="rect">
            <a:avLst/>
          </a:prstGeom>
        </p:spPr>
        <p:txBody>
          <a:bodyPr wrap="none" fromWordArt="1">
            <a:prstTxWarp prst="textSlantUp">
              <a:avLst>
                <a:gd name="adj" fmla="val 0"/>
              </a:avLst>
            </a:prstTxWarp>
          </a:bodyPr>
          <a:lstStyle/>
          <a:p>
            <a:pPr algn="ctr"/>
            <a:r>
              <a:rPr lang="zh-CN" altLang="en-US"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华文行楷" panose="02010800040101010101" pitchFamily="2" charset="-122"/>
                <a:ea typeface="华文行楷" panose="02010800040101010101" pitchFamily="2" charset="-122"/>
              </a:rPr>
              <a:t>山无棱，天地合，才敢与君绝</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pPr eaLnBrk="1" hangingPunct="1">
              <a:defRPr/>
            </a:pPr>
            <a:r>
              <a:rPr lang="en-US" altLang="zh-CN" smtClean="0"/>
              <a:t>Propositional Logic</a:t>
            </a:r>
          </a:p>
        </p:txBody>
      </p:sp>
      <p:sp>
        <p:nvSpPr>
          <p:cNvPr id="186371" name="Rectangle 3"/>
          <p:cNvSpPr>
            <a:spLocks noGrp="1" noChangeArrowheads="1"/>
          </p:cNvSpPr>
          <p:nvPr>
            <p:ph type="body" idx="1"/>
          </p:nvPr>
        </p:nvSpPr>
        <p:spPr/>
        <p:txBody>
          <a:bodyPr/>
          <a:lstStyle/>
          <a:p>
            <a:pPr eaLnBrk="1" hangingPunct="1">
              <a:defRPr/>
            </a:pPr>
            <a:r>
              <a:rPr lang="zh-CN" altLang="en-US" smtClean="0"/>
              <a:t>命题公式（</a:t>
            </a:r>
            <a:r>
              <a:rPr lang="en-US" altLang="zh-CN" smtClean="0"/>
              <a:t>Propositional formula</a:t>
            </a:r>
            <a:r>
              <a:rPr lang="zh-CN" altLang="en-US" smtClean="0"/>
              <a:t>）：由命题常元、变元和联结词组成的合法表达式</a:t>
            </a:r>
          </a:p>
          <a:p>
            <a:pPr eaLnBrk="1" hangingPunct="1">
              <a:defRPr/>
            </a:pPr>
            <a:endParaRPr lang="zh-CN" altLang="en-US" sz="1000" smtClean="0"/>
          </a:p>
          <a:p>
            <a:pPr eaLnBrk="1" hangingPunct="1">
              <a:defRPr/>
            </a:pPr>
            <a:r>
              <a:rPr lang="zh-CN" altLang="en-US" smtClean="0"/>
              <a:t>语法</a:t>
            </a:r>
            <a:r>
              <a:rPr lang="en-US" altLang="zh-CN" smtClean="0"/>
              <a:t>(Syntax)</a:t>
            </a:r>
            <a:r>
              <a:rPr lang="zh-CN" altLang="en-US" smtClean="0"/>
              <a:t>：定义了公式的合法构成形式</a:t>
            </a:r>
          </a:p>
          <a:p>
            <a:pPr eaLnBrk="1" hangingPunct="1">
              <a:defRPr/>
            </a:pPr>
            <a:endParaRPr lang="zh-CN" altLang="en-US" sz="1000" smtClean="0"/>
          </a:p>
          <a:p>
            <a:pPr eaLnBrk="1" hangingPunct="1">
              <a:defRPr/>
            </a:pPr>
            <a:r>
              <a:rPr lang="zh-CN" altLang="en-US" smtClean="0"/>
              <a:t>语义（</a:t>
            </a:r>
            <a:r>
              <a:rPr lang="en-US" altLang="zh-CN" smtClean="0"/>
              <a:t>Semantics</a:t>
            </a:r>
            <a:r>
              <a:rPr lang="zh-CN" altLang="en-US" smtClean="0"/>
              <a:t>）：定义了用于判定关于特定模型的公式真值的规则</a:t>
            </a:r>
          </a:p>
        </p:txBody>
      </p:sp>
      <p:pic>
        <p:nvPicPr>
          <p:cNvPr id="26628" name="Picture 4" descr="05_teaching_1024"/>
          <p:cNvPicPr>
            <a:picLocks noChangeAspect="1" noChangeArrowheads="1"/>
          </p:cNvPicPr>
          <p:nvPr/>
        </p:nvPicPr>
        <p:blipFill>
          <a:blip r:embed="rId2" cstate="print">
            <a:clrChange>
              <a:clrFrom>
                <a:srgbClr val="FEFFF9"/>
              </a:clrFrom>
              <a:clrTo>
                <a:srgbClr val="FEFFF9">
                  <a:alpha val="0"/>
                </a:srgbClr>
              </a:clrTo>
            </a:clrChange>
            <a:extLst>
              <a:ext uri="{28A0092B-C50C-407E-A947-70E740481C1C}">
                <a14:useLocalDpi xmlns:a14="http://schemas.microsoft.com/office/drawing/2010/main" val="0"/>
              </a:ext>
            </a:extLst>
          </a:blip>
          <a:srcRect b="11258"/>
          <a:stretch>
            <a:fillRect/>
          </a:stretch>
        </p:blipFill>
        <p:spPr bwMode="auto">
          <a:xfrm>
            <a:off x="4284663" y="3667125"/>
            <a:ext cx="4211637"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a:defRPr/>
            </a:pPr>
            <a:r>
              <a:rPr lang="en-US" altLang="zh-CN" sz="4400" smtClean="0"/>
              <a:t>Propositional Logic</a:t>
            </a:r>
            <a:endParaRPr lang="zh-CN" altLang="en-US" sz="4400" smtClean="0"/>
          </a:p>
        </p:txBody>
      </p:sp>
      <p:sp>
        <p:nvSpPr>
          <p:cNvPr id="54275" name="Rectangle 3"/>
          <p:cNvSpPr>
            <a:spLocks noGrp="1" noChangeArrowheads="1"/>
          </p:cNvSpPr>
          <p:nvPr>
            <p:ph type="body" idx="1"/>
          </p:nvPr>
        </p:nvSpPr>
        <p:spPr/>
        <p:txBody>
          <a:bodyPr/>
          <a:lstStyle/>
          <a:p>
            <a:pPr>
              <a:defRPr/>
            </a:pPr>
            <a:r>
              <a:rPr lang="zh-CN" altLang="en-US" smtClean="0"/>
              <a:t>联结词的语义描述</a:t>
            </a:r>
          </a:p>
          <a:p>
            <a:pPr lvl="1">
              <a:defRPr/>
            </a:pPr>
            <a:r>
              <a:rPr lang="zh-CN" altLang="en-US" smtClean="0">
                <a:sym typeface="Symbol" pitchFamily="18" charset="2"/>
              </a:rPr>
              <a:t></a:t>
            </a:r>
            <a:r>
              <a:rPr lang="en-US" altLang="zh-CN" smtClean="0"/>
              <a:t>P</a:t>
            </a:r>
            <a:r>
              <a:rPr lang="zh-CN" altLang="en-US" smtClean="0"/>
              <a:t>为</a:t>
            </a:r>
            <a:r>
              <a:rPr lang="en-US" altLang="zh-CN" smtClean="0"/>
              <a:t>T</a:t>
            </a:r>
            <a:r>
              <a:rPr lang="zh-CN" altLang="en-US" smtClean="0"/>
              <a:t>，</a:t>
            </a:r>
            <a:r>
              <a:rPr lang="en-US" altLang="zh-CN" smtClean="0"/>
              <a:t>iff P</a:t>
            </a:r>
            <a:r>
              <a:rPr lang="zh-CN" altLang="en-US" smtClean="0"/>
              <a:t>为</a:t>
            </a:r>
            <a:r>
              <a:rPr lang="en-US" altLang="zh-CN" smtClean="0"/>
              <a:t>F</a:t>
            </a:r>
          </a:p>
          <a:p>
            <a:pPr lvl="1">
              <a:defRPr/>
            </a:pPr>
            <a:r>
              <a:rPr lang="en-US" altLang="zh-CN" smtClean="0"/>
              <a:t>P∧Q</a:t>
            </a:r>
            <a:r>
              <a:rPr lang="zh-CN" altLang="en-US" smtClean="0"/>
              <a:t>为</a:t>
            </a:r>
            <a:r>
              <a:rPr lang="en-US" altLang="zh-CN" smtClean="0"/>
              <a:t>T</a:t>
            </a:r>
            <a:r>
              <a:rPr lang="zh-CN" altLang="en-US" smtClean="0"/>
              <a:t>，</a:t>
            </a:r>
            <a:r>
              <a:rPr lang="en-US" altLang="zh-CN" smtClean="0"/>
              <a:t>iff P</a:t>
            </a:r>
            <a:r>
              <a:rPr lang="zh-CN" altLang="en-US" smtClean="0"/>
              <a:t>和</a:t>
            </a:r>
            <a:r>
              <a:rPr lang="en-US" altLang="zh-CN" smtClean="0"/>
              <a:t>Q</a:t>
            </a:r>
            <a:r>
              <a:rPr lang="zh-CN" altLang="en-US" smtClean="0"/>
              <a:t>都为</a:t>
            </a:r>
            <a:r>
              <a:rPr lang="en-US" altLang="zh-CN" smtClean="0"/>
              <a:t>T</a:t>
            </a:r>
          </a:p>
          <a:p>
            <a:pPr lvl="1">
              <a:defRPr/>
            </a:pPr>
            <a:r>
              <a:rPr lang="en-US" altLang="zh-CN" smtClean="0"/>
              <a:t>P∨Q</a:t>
            </a:r>
            <a:r>
              <a:rPr lang="zh-CN" altLang="en-US" smtClean="0"/>
              <a:t>为</a:t>
            </a:r>
            <a:r>
              <a:rPr lang="en-US" altLang="zh-CN" smtClean="0"/>
              <a:t>T</a:t>
            </a:r>
            <a:r>
              <a:rPr lang="zh-CN" altLang="en-US" smtClean="0"/>
              <a:t>，</a:t>
            </a:r>
            <a:r>
              <a:rPr lang="en-US" altLang="zh-CN" smtClean="0"/>
              <a:t>iff P</a:t>
            </a:r>
            <a:r>
              <a:rPr lang="zh-CN" altLang="en-US" smtClean="0"/>
              <a:t>为</a:t>
            </a:r>
            <a:r>
              <a:rPr lang="en-US" altLang="zh-CN" smtClean="0"/>
              <a:t>T</a:t>
            </a:r>
            <a:r>
              <a:rPr lang="zh-CN" altLang="en-US" smtClean="0"/>
              <a:t>或</a:t>
            </a:r>
            <a:r>
              <a:rPr lang="en-US" altLang="zh-CN" smtClean="0"/>
              <a:t>Q</a:t>
            </a:r>
            <a:r>
              <a:rPr lang="zh-CN" altLang="en-US" smtClean="0"/>
              <a:t>为</a:t>
            </a:r>
            <a:r>
              <a:rPr lang="en-US" altLang="zh-CN" smtClean="0"/>
              <a:t>T</a:t>
            </a:r>
          </a:p>
          <a:p>
            <a:pPr lvl="1">
              <a:defRPr/>
            </a:pPr>
            <a:r>
              <a:rPr lang="en-US" altLang="zh-CN" smtClean="0"/>
              <a:t>P→Q</a:t>
            </a:r>
            <a:r>
              <a:rPr lang="zh-CN" altLang="en-US" smtClean="0"/>
              <a:t>为</a:t>
            </a:r>
            <a:r>
              <a:rPr lang="en-US" altLang="zh-CN" smtClean="0"/>
              <a:t>T</a:t>
            </a:r>
            <a:r>
              <a:rPr lang="zh-CN" altLang="en-US" smtClean="0"/>
              <a:t>，</a:t>
            </a:r>
            <a:r>
              <a:rPr lang="en-US" altLang="zh-CN" smtClean="0"/>
              <a:t>iff P</a:t>
            </a:r>
            <a:r>
              <a:rPr lang="zh-CN" altLang="en-US" smtClean="0"/>
              <a:t>为</a:t>
            </a:r>
            <a:r>
              <a:rPr lang="en-US" altLang="zh-CN" smtClean="0"/>
              <a:t>F</a:t>
            </a:r>
            <a:r>
              <a:rPr lang="zh-CN" altLang="en-US" smtClean="0"/>
              <a:t>或</a:t>
            </a:r>
            <a:r>
              <a:rPr lang="en-US" altLang="zh-CN" smtClean="0"/>
              <a:t>Q</a:t>
            </a:r>
            <a:r>
              <a:rPr lang="zh-CN" altLang="en-US" smtClean="0"/>
              <a:t>为</a:t>
            </a:r>
            <a:r>
              <a:rPr lang="en-US" altLang="zh-CN" smtClean="0"/>
              <a:t>T </a:t>
            </a:r>
          </a:p>
          <a:p>
            <a:pPr lvl="1">
              <a:defRPr/>
            </a:pPr>
            <a:r>
              <a:rPr lang="en-US" altLang="zh-CN" smtClean="0"/>
              <a:t>P</a:t>
            </a:r>
            <a:r>
              <a:rPr lang="en-US" altLang="zh-CN" smtClean="0">
                <a:sym typeface="Symbol" pitchFamily="18" charset="2"/>
              </a:rPr>
              <a:t></a:t>
            </a:r>
            <a:r>
              <a:rPr lang="en-US" altLang="zh-CN" smtClean="0"/>
              <a:t>Q</a:t>
            </a:r>
            <a:r>
              <a:rPr lang="zh-CN" altLang="en-US" smtClean="0"/>
              <a:t>为</a:t>
            </a:r>
            <a:r>
              <a:rPr lang="en-US" altLang="zh-CN" smtClean="0"/>
              <a:t>T</a:t>
            </a:r>
            <a:r>
              <a:rPr lang="zh-CN" altLang="en-US" smtClean="0"/>
              <a:t>，</a:t>
            </a:r>
            <a:r>
              <a:rPr lang="en-US" altLang="zh-CN" smtClean="0"/>
              <a:t>iff P→Q</a:t>
            </a:r>
            <a:r>
              <a:rPr lang="zh-CN" altLang="en-US" smtClean="0"/>
              <a:t>为</a:t>
            </a:r>
            <a:r>
              <a:rPr lang="en-US" altLang="zh-CN" smtClean="0"/>
              <a:t>T</a:t>
            </a:r>
            <a:r>
              <a:rPr lang="zh-CN" altLang="en-US" smtClean="0"/>
              <a:t>，且</a:t>
            </a:r>
            <a:r>
              <a:rPr lang="en-US" altLang="zh-CN" smtClean="0"/>
              <a:t>Q→P</a:t>
            </a:r>
            <a:r>
              <a:rPr lang="zh-CN" altLang="en-US" smtClean="0"/>
              <a:t>为</a:t>
            </a:r>
            <a:r>
              <a:rPr lang="en-US" altLang="zh-CN" smtClean="0"/>
              <a:t>T</a:t>
            </a:r>
            <a:r>
              <a:rPr lang="en-US" altLang="zh-CN" smtClean="0">
                <a:effectLst/>
              </a:rPr>
              <a:t> </a:t>
            </a:r>
            <a:endParaRPr lang="zh-CN" altLang="en-US" smtClean="0">
              <a:effectLst/>
            </a:endParaRPr>
          </a:p>
        </p:txBody>
      </p:sp>
      <p:pic>
        <p:nvPicPr>
          <p:cNvPr id="2765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3438" y="4365625"/>
            <a:ext cx="2719387"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pPr eaLnBrk="1" hangingPunct="1">
              <a:defRPr/>
            </a:pPr>
            <a:r>
              <a:rPr lang="en-US" altLang="zh-CN" smtClean="0"/>
              <a:t>Propositional Logic</a:t>
            </a:r>
          </a:p>
        </p:txBody>
      </p:sp>
      <p:sp>
        <p:nvSpPr>
          <p:cNvPr id="187395" name="Rectangle 3"/>
          <p:cNvSpPr>
            <a:spLocks noGrp="1" noChangeArrowheads="1"/>
          </p:cNvSpPr>
          <p:nvPr>
            <p:ph type="body" idx="1"/>
          </p:nvPr>
        </p:nvSpPr>
        <p:spPr/>
        <p:txBody>
          <a:bodyPr/>
          <a:lstStyle/>
          <a:p>
            <a:pPr eaLnBrk="1" hangingPunct="1">
              <a:defRPr/>
            </a:pPr>
            <a:r>
              <a:rPr lang="zh-CN" altLang="en-US" smtClean="0"/>
              <a:t>真值表</a:t>
            </a:r>
          </a:p>
        </p:txBody>
      </p:sp>
      <p:graphicFrame>
        <p:nvGraphicFramePr>
          <p:cNvPr id="187450" name="Group 58"/>
          <p:cNvGraphicFramePr>
            <a:graphicFrameLocks noGrp="1"/>
          </p:cNvGraphicFramePr>
          <p:nvPr/>
        </p:nvGraphicFramePr>
        <p:xfrm>
          <a:off x="457200" y="1905000"/>
          <a:ext cx="8229600" cy="4064000"/>
        </p:xfrm>
        <a:graphic>
          <a:graphicData uri="http://schemas.openxmlformats.org/drawingml/2006/table">
            <a:tbl>
              <a:tblPr/>
              <a:tblGrid>
                <a:gridCol w="1176338"/>
                <a:gridCol w="1174750"/>
                <a:gridCol w="1176337"/>
                <a:gridCol w="1174750"/>
                <a:gridCol w="1176338"/>
                <a:gridCol w="1174750"/>
                <a:gridCol w="1176337"/>
              </a:tblGrid>
              <a:tr h="81280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宋体" pitchFamily="2" charset="-122"/>
                          <a:ea typeface="宋体" pitchFamily="2" charset="-122"/>
                          <a:sym typeface="Symbol" pitchFamily="18" charset="2"/>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P ∧ 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P ∨ 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P→Q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sym typeface="Symbol" pitchFamily="18" charset="2"/>
                        </a:rPr>
                        <a:t>PQ</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1280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1280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1280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1280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400" b="1" i="0" u="none" strike="noStrike" cap="none" normalizeH="0" baseline="0" smtClean="0">
                          <a:ln>
                            <a:noFill/>
                          </a:ln>
                          <a:solidFill>
                            <a:schemeClr val="accent2"/>
                          </a:solidFill>
                          <a:effectLst>
                            <a:outerShdw blurRad="38100" dist="38100" dir="2700000" algn="tl">
                              <a:srgbClr val="C0C0C0"/>
                            </a:outerShdw>
                          </a:effectLst>
                          <a:latin typeface="Times New Roman" pitchFamily="18" charset="0"/>
                          <a:ea typeface="仿宋_GB2312" pitchFamily="49" charset="-122"/>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pPr eaLnBrk="1" hangingPunct="1">
              <a:defRPr/>
            </a:pPr>
            <a:r>
              <a:rPr lang="en-US" altLang="zh-CN" smtClean="0"/>
              <a:t>Propositional Logic</a:t>
            </a:r>
          </a:p>
        </p:txBody>
      </p:sp>
      <p:sp>
        <p:nvSpPr>
          <p:cNvPr id="188419" name="Rectangle 3"/>
          <p:cNvSpPr>
            <a:spLocks noGrp="1" noChangeArrowheads="1"/>
          </p:cNvSpPr>
          <p:nvPr>
            <p:ph type="body" idx="1"/>
          </p:nvPr>
        </p:nvSpPr>
        <p:spPr/>
        <p:txBody>
          <a:bodyPr/>
          <a:lstStyle/>
          <a:p>
            <a:pPr eaLnBrk="1" hangingPunct="1">
              <a:defRPr/>
            </a:pPr>
            <a:r>
              <a:rPr lang="zh-CN" altLang="en-US" smtClean="0"/>
              <a:t>如果对任意指派</a:t>
            </a:r>
            <a:r>
              <a:rPr lang="zh-CN" altLang="en-US" smtClean="0">
                <a:latin typeface="宋体" pitchFamily="2" charset="-122"/>
                <a:ea typeface="宋体" pitchFamily="2" charset="-122"/>
                <a:sym typeface="Symbol" pitchFamily="18" charset="2"/>
              </a:rPr>
              <a:t></a:t>
            </a:r>
            <a:r>
              <a:rPr lang="zh-CN" altLang="en-US" smtClean="0"/>
              <a:t> ，有</a:t>
            </a:r>
            <a:r>
              <a:rPr lang="zh-CN" altLang="en-US" smtClean="0">
                <a:latin typeface="宋体" pitchFamily="2" charset="-122"/>
                <a:ea typeface="宋体" pitchFamily="2" charset="-122"/>
                <a:sym typeface="Symbol" pitchFamily="18" charset="2"/>
              </a:rPr>
              <a:t></a:t>
            </a:r>
            <a:r>
              <a:rPr lang="zh-CN" altLang="en-US" smtClean="0"/>
              <a:t> </a:t>
            </a:r>
            <a:r>
              <a:rPr lang="en-US" altLang="zh-CN" smtClean="0"/>
              <a:t>(A)=T</a:t>
            </a:r>
            <a:r>
              <a:rPr lang="zh-CN" altLang="en-US" smtClean="0"/>
              <a:t>，则称公式</a:t>
            </a:r>
            <a:r>
              <a:rPr lang="en-US" altLang="zh-CN" smtClean="0"/>
              <a:t>A</a:t>
            </a:r>
            <a:r>
              <a:rPr lang="zh-CN" altLang="en-US" smtClean="0"/>
              <a:t>为永真式或重言式（</a:t>
            </a:r>
            <a:r>
              <a:rPr lang="en-US" altLang="zh-CN" smtClean="0"/>
              <a:t>Tautology</a:t>
            </a:r>
            <a:r>
              <a:rPr lang="zh-CN" altLang="en-US" smtClean="0"/>
              <a:t>）；</a:t>
            </a:r>
          </a:p>
          <a:p>
            <a:pPr eaLnBrk="1" hangingPunct="1">
              <a:defRPr/>
            </a:pPr>
            <a:endParaRPr lang="zh-CN" altLang="en-US" smtClean="0"/>
          </a:p>
          <a:p>
            <a:pPr eaLnBrk="1" hangingPunct="1">
              <a:defRPr/>
            </a:pPr>
            <a:r>
              <a:rPr lang="zh-CN" altLang="en-US" smtClean="0"/>
              <a:t>如果存在指派</a:t>
            </a:r>
            <a:r>
              <a:rPr lang="zh-CN" altLang="en-US" smtClean="0">
                <a:latin typeface="宋体" pitchFamily="2" charset="-122"/>
                <a:ea typeface="宋体" pitchFamily="2" charset="-122"/>
                <a:sym typeface="Symbol" pitchFamily="18" charset="2"/>
              </a:rPr>
              <a:t></a:t>
            </a:r>
            <a:r>
              <a:rPr lang="zh-CN" altLang="en-US" smtClean="0"/>
              <a:t>使</a:t>
            </a:r>
            <a:r>
              <a:rPr lang="zh-CN" altLang="en-US" smtClean="0">
                <a:latin typeface="宋体" pitchFamily="2" charset="-122"/>
                <a:ea typeface="宋体" pitchFamily="2" charset="-122"/>
                <a:sym typeface="Symbol" pitchFamily="18" charset="2"/>
              </a:rPr>
              <a:t></a:t>
            </a:r>
            <a:r>
              <a:rPr lang="zh-CN" altLang="en-US" smtClean="0"/>
              <a:t> </a:t>
            </a:r>
            <a:r>
              <a:rPr lang="en-US" altLang="zh-CN" smtClean="0"/>
              <a:t>(A)=T</a:t>
            </a:r>
            <a:r>
              <a:rPr lang="zh-CN" altLang="en-US" smtClean="0"/>
              <a:t>，则称公式</a:t>
            </a:r>
            <a:r>
              <a:rPr lang="en-US" altLang="zh-CN" smtClean="0"/>
              <a:t>A</a:t>
            </a:r>
            <a:r>
              <a:rPr lang="zh-CN" altLang="en-US" smtClean="0"/>
              <a:t>为可满足的（</a:t>
            </a:r>
            <a:r>
              <a:rPr lang="en-US" altLang="zh-CN" smtClean="0"/>
              <a:t>Satisfiable</a:t>
            </a:r>
            <a:r>
              <a:rPr lang="zh-CN" altLang="en-US" smtClean="0"/>
              <a:t>）；</a:t>
            </a:r>
          </a:p>
          <a:p>
            <a:pPr eaLnBrk="1" hangingPunct="1">
              <a:defRPr/>
            </a:pPr>
            <a:endParaRPr lang="zh-CN" altLang="en-US" smtClean="0"/>
          </a:p>
          <a:p>
            <a:pPr eaLnBrk="1" hangingPunct="1">
              <a:defRPr/>
            </a:pPr>
            <a:r>
              <a:rPr lang="zh-CN" altLang="en-US" smtClean="0"/>
              <a:t>否则称</a:t>
            </a:r>
            <a:r>
              <a:rPr lang="en-US" altLang="zh-CN" smtClean="0"/>
              <a:t>A</a:t>
            </a:r>
            <a:r>
              <a:rPr lang="zh-CN" altLang="en-US" smtClean="0"/>
              <a:t>为不可满足的（</a:t>
            </a:r>
            <a:r>
              <a:rPr lang="en-US" altLang="zh-CN" smtClean="0"/>
              <a:t>Unsatisfiable</a:t>
            </a:r>
            <a:r>
              <a:rPr lang="zh-CN" altLang="en-US" smtClean="0"/>
              <a:t>），或永假式。</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pPr eaLnBrk="1" hangingPunct="1">
              <a:defRPr/>
            </a:pPr>
            <a:r>
              <a:rPr lang="en-US" altLang="zh-CN" smtClean="0"/>
              <a:t>Propositional Logic</a:t>
            </a:r>
          </a:p>
        </p:txBody>
      </p:sp>
      <p:sp>
        <p:nvSpPr>
          <p:cNvPr id="204803" name="Rectangle 3"/>
          <p:cNvSpPr>
            <a:spLocks noGrp="1" noChangeArrowheads="1"/>
          </p:cNvSpPr>
          <p:nvPr>
            <p:ph type="body" idx="1"/>
          </p:nvPr>
        </p:nvSpPr>
        <p:spPr/>
        <p:txBody>
          <a:bodyPr/>
          <a:lstStyle/>
          <a:p>
            <a:pPr eaLnBrk="1" hangingPunct="1">
              <a:defRPr/>
            </a:pPr>
            <a:endParaRPr lang="en-US" altLang="zh-CN" smtClean="0"/>
          </a:p>
          <a:p>
            <a:pPr eaLnBrk="1" hangingPunct="1">
              <a:defRPr/>
            </a:pPr>
            <a:endParaRPr lang="en-US" altLang="zh-CN" smtClean="0"/>
          </a:p>
          <a:p>
            <a:pPr eaLnBrk="1" hangingPunct="1">
              <a:defRPr/>
            </a:pPr>
            <a:endParaRPr lang="en-US" altLang="zh-CN" smtClean="0"/>
          </a:p>
          <a:p>
            <a:pPr eaLnBrk="1" hangingPunct="1">
              <a:defRPr/>
            </a:pPr>
            <a:r>
              <a:rPr lang="zh-CN" altLang="en-US" smtClean="0"/>
              <a:t>永真式一定是可满足的吗？</a:t>
            </a:r>
          </a:p>
          <a:p>
            <a:pPr eaLnBrk="1" hangingPunct="1">
              <a:defRPr/>
            </a:pPr>
            <a:endParaRPr lang="zh-CN" altLang="en-US" smtClean="0"/>
          </a:p>
          <a:p>
            <a:pPr eaLnBrk="1" hangingPunct="1">
              <a:defRPr/>
            </a:pPr>
            <a:r>
              <a:rPr lang="zh-CN" altLang="en-US" smtClean="0"/>
              <a:t>如果</a:t>
            </a:r>
            <a:r>
              <a:rPr lang="en-US" altLang="zh-CN" smtClean="0"/>
              <a:t>A</a:t>
            </a:r>
            <a:r>
              <a:rPr lang="zh-CN" altLang="en-US" smtClean="0"/>
              <a:t>为永真式， </a:t>
            </a:r>
            <a:r>
              <a:rPr lang="zh-CN" altLang="en-US" smtClean="0">
                <a:latin typeface="仿宋_GB2312" pitchFamily="49" charset="-122"/>
                <a:sym typeface="Symbol" pitchFamily="18" charset="2"/>
              </a:rPr>
              <a:t></a:t>
            </a:r>
            <a:r>
              <a:rPr lang="en-US" altLang="zh-CN" smtClean="0">
                <a:latin typeface="仿宋_GB2312" pitchFamily="49" charset="-122"/>
              </a:rPr>
              <a:t>A</a:t>
            </a:r>
            <a:r>
              <a:rPr lang="zh-CN" altLang="en-US" smtClean="0">
                <a:latin typeface="仿宋_GB2312" pitchFamily="49" charset="-122"/>
              </a:rPr>
              <a:t>一定是</a:t>
            </a:r>
            <a:r>
              <a:rPr lang="zh-CN" altLang="en-US" smtClean="0"/>
              <a:t>永假式吗？</a:t>
            </a:r>
          </a:p>
        </p:txBody>
      </p:sp>
      <p:pic>
        <p:nvPicPr>
          <p:cNvPr id="204805" name="Picture 5" descr="question-mark"/>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35600" y="1268413"/>
            <a:ext cx="279082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nodeType="afterEffect">
                                  <p:stCondLst>
                                    <p:cond delay="0"/>
                                  </p:stCondLst>
                                  <p:childTnLst>
                                    <p:set>
                                      <p:cBhvr>
                                        <p:cTn id="6" dur="1" fill="hold">
                                          <p:stCondLst>
                                            <p:cond delay="0"/>
                                          </p:stCondLst>
                                        </p:cTn>
                                        <p:tgtEl>
                                          <p:spTgt spid="204805"/>
                                        </p:tgtEl>
                                        <p:attrNameLst>
                                          <p:attrName>style.visibility</p:attrName>
                                        </p:attrNameLst>
                                      </p:cBhvr>
                                      <p:to>
                                        <p:strVal val="visible"/>
                                      </p:to>
                                    </p:set>
                                    <p:animEffect transition="in" filter="wipe(down)">
                                      <p:cBhvr>
                                        <p:cTn id="7" dur="580">
                                          <p:stCondLst>
                                            <p:cond delay="0"/>
                                          </p:stCondLst>
                                        </p:cTn>
                                        <p:tgtEl>
                                          <p:spTgt spid="204805"/>
                                        </p:tgtEl>
                                      </p:cBhvr>
                                    </p:animEffect>
                                    <p:anim calcmode="lin" valueType="num">
                                      <p:cBhvr>
                                        <p:cTn id="8" dur="1822" tmFilter="0,0; 0.14,0.36; 0.43,0.73; 0.71,0.91; 1.0,1.0">
                                          <p:stCondLst>
                                            <p:cond delay="0"/>
                                          </p:stCondLst>
                                        </p:cTn>
                                        <p:tgtEl>
                                          <p:spTgt spid="20480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480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480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480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4805"/>
                                        </p:tgtEl>
                                        <p:attrNameLst>
                                          <p:attrName>ppt_y</p:attrName>
                                        </p:attrNameLst>
                                      </p:cBhvr>
                                      <p:tavLst>
                                        <p:tav tm="0" fmla="#ppt_y-sin(pi*$)/81">
                                          <p:val>
                                            <p:fltVal val="0"/>
                                          </p:val>
                                        </p:tav>
                                        <p:tav tm="100000">
                                          <p:val>
                                            <p:fltVal val="1"/>
                                          </p:val>
                                        </p:tav>
                                      </p:tavLst>
                                    </p:anim>
                                    <p:animScale>
                                      <p:cBhvr>
                                        <p:cTn id="13" dur="26">
                                          <p:stCondLst>
                                            <p:cond delay="650"/>
                                          </p:stCondLst>
                                        </p:cTn>
                                        <p:tgtEl>
                                          <p:spTgt spid="204805"/>
                                        </p:tgtEl>
                                      </p:cBhvr>
                                      <p:to x="100000" y="60000"/>
                                    </p:animScale>
                                    <p:animScale>
                                      <p:cBhvr>
                                        <p:cTn id="14" dur="166" decel="50000">
                                          <p:stCondLst>
                                            <p:cond delay="676"/>
                                          </p:stCondLst>
                                        </p:cTn>
                                        <p:tgtEl>
                                          <p:spTgt spid="204805"/>
                                        </p:tgtEl>
                                      </p:cBhvr>
                                      <p:to x="100000" y="100000"/>
                                    </p:animScale>
                                    <p:animScale>
                                      <p:cBhvr>
                                        <p:cTn id="15" dur="26">
                                          <p:stCondLst>
                                            <p:cond delay="1312"/>
                                          </p:stCondLst>
                                        </p:cTn>
                                        <p:tgtEl>
                                          <p:spTgt spid="204805"/>
                                        </p:tgtEl>
                                      </p:cBhvr>
                                      <p:to x="100000" y="80000"/>
                                    </p:animScale>
                                    <p:animScale>
                                      <p:cBhvr>
                                        <p:cTn id="16" dur="166" decel="50000">
                                          <p:stCondLst>
                                            <p:cond delay="1338"/>
                                          </p:stCondLst>
                                        </p:cTn>
                                        <p:tgtEl>
                                          <p:spTgt spid="204805"/>
                                        </p:tgtEl>
                                      </p:cBhvr>
                                      <p:to x="100000" y="100000"/>
                                    </p:animScale>
                                    <p:animScale>
                                      <p:cBhvr>
                                        <p:cTn id="17" dur="26">
                                          <p:stCondLst>
                                            <p:cond delay="1642"/>
                                          </p:stCondLst>
                                        </p:cTn>
                                        <p:tgtEl>
                                          <p:spTgt spid="204805"/>
                                        </p:tgtEl>
                                      </p:cBhvr>
                                      <p:to x="100000" y="90000"/>
                                    </p:animScale>
                                    <p:animScale>
                                      <p:cBhvr>
                                        <p:cTn id="18" dur="166" decel="50000">
                                          <p:stCondLst>
                                            <p:cond delay="1668"/>
                                          </p:stCondLst>
                                        </p:cTn>
                                        <p:tgtEl>
                                          <p:spTgt spid="204805"/>
                                        </p:tgtEl>
                                      </p:cBhvr>
                                      <p:to x="100000" y="100000"/>
                                    </p:animScale>
                                    <p:animScale>
                                      <p:cBhvr>
                                        <p:cTn id="19" dur="26">
                                          <p:stCondLst>
                                            <p:cond delay="1808"/>
                                          </p:stCondLst>
                                        </p:cTn>
                                        <p:tgtEl>
                                          <p:spTgt spid="204805"/>
                                        </p:tgtEl>
                                      </p:cBhvr>
                                      <p:to x="100000" y="95000"/>
                                    </p:animScale>
                                    <p:animScale>
                                      <p:cBhvr>
                                        <p:cTn id="20" dur="166" decel="50000">
                                          <p:stCondLst>
                                            <p:cond delay="1834"/>
                                          </p:stCondLst>
                                        </p:cTn>
                                        <p:tgtEl>
                                          <p:spTgt spid="204805"/>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04803">
                                            <p:txEl>
                                              <p:pRg st="5" end="5"/>
                                            </p:txEl>
                                          </p:spTgt>
                                        </p:tgtEl>
                                        <p:attrNameLst>
                                          <p:attrName>style.visibility</p:attrName>
                                        </p:attrNameLst>
                                      </p:cBhvr>
                                      <p:to>
                                        <p:strVal val="visible"/>
                                      </p:to>
                                    </p:set>
                                    <p:animEffect transition="in" filter="wipe(left)">
                                      <p:cBhvr>
                                        <p:cTn id="25" dur="500"/>
                                        <p:tgtEl>
                                          <p:spTgt spid="2048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pPr eaLnBrk="1" hangingPunct="1">
              <a:defRPr/>
            </a:pPr>
            <a:r>
              <a:rPr lang="en-US" altLang="zh-CN" smtClean="0"/>
              <a:t>Propositional Logic</a:t>
            </a:r>
          </a:p>
        </p:txBody>
      </p:sp>
      <p:sp>
        <p:nvSpPr>
          <p:cNvPr id="184323" name="Rectangle 3"/>
          <p:cNvSpPr>
            <a:spLocks noGrp="1" noChangeArrowheads="1"/>
          </p:cNvSpPr>
          <p:nvPr>
            <p:ph type="body" idx="1"/>
          </p:nvPr>
        </p:nvSpPr>
        <p:spPr/>
        <p:txBody>
          <a:bodyPr/>
          <a:lstStyle/>
          <a:p>
            <a:pPr eaLnBrk="1" hangingPunct="1">
              <a:defRPr/>
            </a:pPr>
            <a:r>
              <a:rPr lang="zh-CN" altLang="en-US" smtClean="0">
                <a:latin typeface="仿宋_GB2312" pitchFamily="49" charset="-122"/>
              </a:rPr>
              <a:t>命题演算系统（</a:t>
            </a:r>
            <a:r>
              <a:rPr lang="en-US" altLang="zh-CN" smtClean="0">
                <a:latin typeface="仿宋_GB2312" pitchFamily="49" charset="-122"/>
              </a:rPr>
              <a:t>PC</a:t>
            </a:r>
            <a:r>
              <a:rPr lang="zh-CN" altLang="en-US" smtClean="0">
                <a:latin typeface="仿宋_GB2312" pitchFamily="49" charset="-122"/>
              </a:rPr>
              <a:t>）</a:t>
            </a:r>
          </a:p>
          <a:p>
            <a:pPr lvl="1" eaLnBrk="1" hangingPunct="1">
              <a:defRPr/>
            </a:pPr>
            <a:endParaRPr lang="zh-CN" altLang="en-US" smtClean="0">
              <a:latin typeface="仿宋_GB2312" pitchFamily="49" charset="-122"/>
            </a:endParaRPr>
          </a:p>
          <a:p>
            <a:pPr lvl="1" eaLnBrk="1" hangingPunct="1">
              <a:defRPr/>
            </a:pPr>
            <a:r>
              <a:rPr lang="zh-CN" altLang="en-US" smtClean="0">
                <a:latin typeface="仿宋_GB2312" pitchFamily="49" charset="-122"/>
              </a:rPr>
              <a:t>符号表</a:t>
            </a:r>
            <a:r>
              <a:rPr lang="en-US" altLang="zh-CN" smtClean="0">
                <a:latin typeface="仿宋_GB2312" pitchFamily="49" charset="-122"/>
              </a:rPr>
              <a:t>S={(,), </a:t>
            </a:r>
            <a:r>
              <a:rPr lang="en-US" altLang="zh-CN" smtClean="0">
                <a:latin typeface="宋体" pitchFamily="2" charset="-122"/>
                <a:ea typeface="宋体" pitchFamily="2" charset="-122"/>
                <a:sym typeface="Symbol" pitchFamily="18" charset="2"/>
              </a:rPr>
              <a:t></a:t>
            </a:r>
            <a:r>
              <a:rPr lang="en-US" altLang="zh-CN" smtClean="0">
                <a:latin typeface="仿宋_GB2312" pitchFamily="49" charset="-122"/>
              </a:rPr>
              <a:t>,→,p</a:t>
            </a:r>
            <a:r>
              <a:rPr lang="en-US" altLang="zh-CN" baseline="-25000" smtClean="0">
                <a:latin typeface="仿宋_GB2312" pitchFamily="49" charset="-122"/>
              </a:rPr>
              <a:t>1</a:t>
            </a:r>
            <a:r>
              <a:rPr lang="en-US" altLang="zh-CN" smtClean="0">
                <a:latin typeface="仿宋_GB2312" pitchFamily="49" charset="-122"/>
              </a:rPr>
              <a:t>,p</a:t>
            </a:r>
            <a:r>
              <a:rPr lang="en-US" altLang="zh-CN" baseline="-25000" smtClean="0">
                <a:latin typeface="仿宋_GB2312" pitchFamily="49" charset="-122"/>
              </a:rPr>
              <a:t>2</a:t>
            </a:r>
            <a:r>
              <a:rPr lang="en-US" altLang="zh-CN" smtClean="0">
                <a:latin typeface="仿宋_GB2312" pitchFamily="49" charset="-122"/>
              </a:rPr>
              <a:t>,p</a:t>
            </a:r>
            <a:r>
              <a:rPr lang="en-US" altLang="zh-CN" baseline="-25000" smtClean="0">
                <a:latin typeface="仿宋_GB2312" pitchFamily="49" charset="-122"/>
              </a:rPr>
              <a:t>3</a:t>
            </a:r>
            <a:r>
              <a:rPr lang="en-US" altLang="zh-CN" smtClean="0">
                <a:latin typeface="仿宋_GB2312" pitchFamily="49" charset="-122"/>
              </a:rPr>
              <a:t>,</a:t>
            </a:r>
            <a:r>
              <a:rPr lang="en-US" altLang="zh-CN" smtClean="0"/>
              <a:t>…</a:t>
            </a:r>
            <a:r>
              <a:rPr lang="en-US" altLang="zh-CN" smtClean="0">
                <a:latin typeface="仿宋_GB2312" pitchFamily="49" charset="-122"/>
              </a:rPr>
              <a:t>}</a:t>
            </a:r>
          </a:p>
          <a:p>
            <a:pPr lvl="1" eaLnBrk="1" hangingPunct="1">
              <a:defRPr/>
            </a:pPr>
            <a:endParaRPr lang="en-US" altLang="zh-CN" smtClean="0">
              <a:latin typeface="仿宋_GB2312" pitchFamily="49" charset="-122"/>
            </a:endParaRPr>
          </a:p>
          <a:p>
            <a:pPr lvl="1" eaLnBrk="1" hangingPunct="1">
              <a:defRPr/>
            </a:pPr>
            <a:r>
              <a:rPr lang="en-US" altLang="zh-CN" smtClean="0">
                <a:latin typeface="仿宋_GB2312" pitchFamily="49" charset="-122"/>
              </a:rPr>
              <a:t>PC</a:t>
            </a:r>
            <a:r>
              <a:rPr lang="zh-CN" altLang="en-US" smtClean="0">
                <a:latin typeface="仿宋_GB2312" pitchFamily="49" charset="-122"/>
              </a:rPr>
              <a:t>合式公式</a:t>
            </a:r>
          </a:p>
          <a:p>
            <a:pPr lvl="2" eaLnBrk="1" hangingPunct="1">
              <a:defRPr/>
            </a:pPr>
            <a:r>
              <a:rPr lang="en-US" altLang="zh-CN" smtClean="0">
                <a:latin typeface="仿宋_GB2312" pitchFamily="49" charset="-122"/>
              </a:rPr>
              <a:t>(a) p</a:t>
            </a:r>
            <a:r>
              <a:rPr lang="en-US" altLang="zh-CN" baseline="-30000" smtClean="0">
                <a:latin typeface="仿宋_GB2312" pitchFamily="49" charset="-122"/>
              </a:rPr>
              <a:t>1</a:t>
            </a:r>
            <a:r>
              <a:rPr lang="en-US" altLang="zh-CN" smtClean="0">
                <a:latin typeface="仿宋_GB2312" pitchFamily="49" charset="-122"/>
              </a:rPr>
              <a:t>,p</a:t>
            </a:r>
            <a:r>
              <a:rPr lang="en-US" altLang="zh-CN" baseline="-30000" smtClean="0">
                <a:latin typeface="仿宋_GB2312" pitchFamily="49" charset="-122"/>
              </a:rPr>
              <a:t>2</a:t>
            </a:r>
            <a:r>
              <a:rPr lang="en-US" altLang="zh-CN" smtClean="0">
                <a:latin typeface="仿宋_GB2312" pitchFamily="49" charset="-122"/>
              </a:rPr>
              <a:t>,p</a:t>
            </a:r>
            <a:r>
              <a:rPr lang="en-US" altLang="zh-CN" baseline="-30000" smtClean="0">
                <a:latin typeface="仿宋_GB2312" pitchFamily="49" charset="-122"/>
              </a:rPr>
              <a:t>3</a:t>
            </a:r>
            <a:r>
              <a:rPr lang="en-US" altLang="zh-CN" smtClean="0">
                <a:latin typeface="仿宋_GB2312" pitchFamily="49" charset="-122"/>
              </a:rPr>
              <a:t>,</a:t>
            </a:r>
            <a:r>
              <a:rPr lang="en-US" altLang="zh-CN" smtClean="0"/>
              <a:t>…</a:t>
            </a:r>
            <a:r>
              <a:rPr lang="zh-CN" altLang="en-US" smtClean="0">
                <a:latin typeface="仿宋_GB2312" pitchFamily="49" charset="-122"/>
              </a:rPr>
              <a:t>为</a:t>
            </a:r>
            <a:r>
              <a:rPr lang="en-US" altLang="zh-CN" smtClean="0">
                <a:latin typeface="仿宋_GB2312" pitchFamily="49" charset="-122"/>
              </a:rPr>
              <a:t>PC</a:t>
            </a:r>
            <a:r>
              <a:rPr lang="zh-CN" altLang="en-US" smtClean="0">
                <a:latin typeface="仿宋_GB2312" pitchFamily="49" charset="-122"/>
              </a:rPr>
              <a:t>合式公式；</a:t>
            </a:r>
          </a:p>
          <a:p>
            <a:pPr lvl="2" eaLnBrk="1" hangingPunct="1">
              <a:defRPr/>
            </a:pPr>
            <a:r>
              <a:rPr lang="en-US" altLang="zh-CN" smtClean="0">
                <a:latin typeface="仿宋_GB2312" pitchFamily="49" charset="-122"/>
              </a:rPr>
              <a:t>(b) </a:t>
            </a:r>
            <a:r>
              <a:rPr lang="zh-CN" altLang="en-US" smtClean="0">
                <a:latin typeface="仿宋_GB2312" pitchFamily="49" charset="-122"/>
              </a:rPr>
              <a:t>如果</a:t>
            </a:r>
            <a:r>
              <a:rPr lang="en-US" altLang="zh-CN" smtClean="0">
                <a:latin typeface="仿宋_GB2312" pitchFamily="49" charset="-122"/>
              </a:rPr>
              <a:t>A</a:t>
            </a:r>
            <a:r>
              <a:rPr lang="zh-CN" altLang="en-US" smtClean="0">
                <a:latin typeface="仿宋_GB2312" pitchFamily="49" charset="-122"/>
              </a:rPr>
              <a:t>和</a:t>
            </a:r>
            <a:r>
              <a:rPr lang="en-US" altLang="zh-CN" smtClean="0">
                <a:latin typeface="仿宋_GB2312" pitchFamily="49" charset="-122"/>
              </a:rPr>
              <a:t>B</a:t>
            </a:r>
            <a:r>
              <a:rPr lang="zh-CN" altLang="en-US" smtClean="0">
                <a:latin typeface="仿宋_GB2312" pitchFamily="49" charset="-122"/>
              </a:rPr>
              <a:t>是系统的合式公式，那么</a:t>
            </a:r>
            <a:r>
              <a:rPr lang="en-US" altLang="zh-CN" smtClean="0">
                <a:latin typeface="仿宋_GB2312" pitchFamily="49" charset="-122"/>
              </a:rPr>
              <a:t>(</a:t>
            </a:r>
            <a:r>
              <a:rPr lang="en-US" altLang="zh-CN" smtClean="0">
                <a:latin typeface="仿宋_GB2312" pitchFamily="49" charset="-122"/>
                <a:sym typeface="Symbol" pitchFamily="18" charset="2"/>
              </a:rPr>
              <a:t></a:t>
            </a:r>
            <a:r>
              <a:rPr lang="en-US" altLang="zh-CN" smtClean="0">
                <a:latin typeface="仿宋_GB2312" pitchFamily="49" charset="-122"/>
              </a:rPr>
              <a:t>A),(A→B)</a:t>
            </a:r>
            <a:r>
              <a:rPr lang="zh-CN" altLang="en-US" smtClean="0">
                <a:latin typeface="仿宋_GB2312" pitchFamily="49" charset="-122"/>
              </a:rPr>
              <a:t>也是</a:t>
            </a:r>
            <a:r>
              <a:rPr lang="en-US" altLang="zh-CN" smtClean="0">
                <a:latin typeface="仿宋_GB2312" pitchFamily="49" charset="-122"/>
              </a:rPr>
              <a:t>PC</a:t>
            </a:r>
            <a:r>
              <a:rPr lang="zh-CN" altLang="en-US" smtClean="0">
                <a:latin typeface="仿宋_GB2312" pitchFamily="49" charset="-122"/>
              </a:rPr>
              <a:t>合式公式；</a:t>
            </a:r>
          </a:p>
          <a:p>
            <a:pPr lvl="2" eaLnBrk="1" hangingPunct="1">
              <a:defRPr/>
            </a:pPr>
            <a:r>
              <a:rPr lang="en-US" altLang="zh-CN" smtClean="0">
                <a:latin typeface="仿宋_GB2312" pitchFamily="49" charset="-122"/>
              </a:rPr>
              <a:t>(c) PC</a:t>
            </a:r>
            <a:r>
              <a:rPr lang="zh-CN" altLang="en-US" smtClean="0">
                <a:latin typeface="仿宋_GB2312" pitchFamily="49" charset="-122"/>
              </a:rPr>
              <a:t>合式公式仅由</a:t>
            </a:r>
            <a:r>
              <a:rPr lang="en-US" altLang="zh-CN" smtClean="0">
                <a:latin typeface="仿宋_GB2312" pitchFamily="49" charset="-122"/>
              </a:rPr>
              <a:t>(a)</a:t>
            </a:r>
            <a:r>
              <a:rPr lang="zh-CN" altLang="en-US" smtClean="0">
                <a:latin typeface="仿宋_GB2312" pitchFamily="49" charset="-122"/>
              </a:rPr>
              <a:t>和</a:t>
            </a:r>
            <a:r>
              <a:rPr lang="en-US" altLang="zh-CN" smtClean="0">
                <a:latin typeface="仿宋_GB2312" pitchFamily="49" charset="-122"/>
              </a:rPr>
              <a:t>(b)</a:t>
            </a:r>
            <a:r>
              <a:rPr lang="zh-CN" altLang="en-US" smtClean="0">
                <a:latin typeface="仿宋_GB2312" pitchFamily="49" charset="-122"/>
              </a:rPr>
              <a:t>所定义。 </a:t>
            </a:r>
          </a:p>
          <a:p>
            <a:pPr lvl="1" eaLnBrk="1" hangingPunct="1">
              <a:defRPr/>
            </a:pPr>
            <a:endParaRPr lang="en-US" altLang="zh-CN" smtClean="0">
              <a:latin typeface="仿宋_GB2312" pitchFamily="49"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pPr eaLnBrk="1" hangingPunct="1">
              <a:defRPr/>
            </a:pPr>
            <a:r>
              <a:rPr lang="en-US" altLang="zh-CN" smtClean="0"/>
              <a:t>Propositional Logic</a:t>
            </a:r>
          </a:p>
        </p:txBody>
      </p:sp>
      <p:sp>
        <p:nvSpPr>
          <p:cNvPr id="175107" name="Rectangle 3"/>
          <p:cNvSpPr>
            <a:spLocks noGrp="1" noChangeArrowheads="1"/>
          </p:cNvSpPr>
          <p:nvPr>
            <p:ph type="body" idx="1"/>
          </p:nvPr>
        </p:nvSpPr>
        <p:spPr/>
        <p:txBody>
          <a:bodyPr/>
          <a:lstStyle/>
          <a:p>
            <a:pPr eaLnBrk="1" hangingPunct="1">
              <a:defRPr/>
            </a:pPr>
            <a:r>
              <a:rPr lang="zh-CN" altLang="en-US" smtClean="0"/>
              <a:t>公理模式和推理规则</a:t>
            </a:r>
          </a:p>
          <a:p>
            <a:pPr lvl="1" eaLnBrk="1" hangingPunct="1">
              <a:defRPr/>
            </a:pPr>
            <a:r>
              <a:rPr lang="en-US" altLang="zh-CN" smtClean="0">
                <a:latin typeface="宋体" pitchFamily="2" charset="-122"/>
                <a:ea typeface="宋体" pitchFamily="2" charset="-122"/>
              </a:rPr>
              <a:t>A1. A→(B→A)</a:t>
            </a:r>
            <a:endParaRPr lang="en-US" altLang="zh-CN" smtClean="0">
              <a:latin typeface="Arial Unicode MS" pitchFamily="34" charset="-122"/>
              <a:ea typeface="Arial Unicode MS" pitchFamily="34" charset="-122"/>
              <a:cs typeface="Arial Unicode MS" pitchFamily="34" charset="-122"/>
            </a:endParaRPr>
          </a:p>
          <a:p>
            <a:pPr lvl="1" eaLnBrk="1" hangingPunct="1">
              <a:defRPr/>
            </a:pPr>
            <a:r>
              <a:rPr lang="en-US" altLang="zh-CN" smtClean="0">
                <a:latin typeface="宋体" pitchFamily="2" charset="-122"/>
                <a:ea typeface="宋体" pitchFamily="2" charset="-122"/>
              </a:rPr>
              <a:t>A2. (A→(B→C))→((A→B)→(A→C))</a:t>
            </a:r>
            <a:endParaRPr lang="en-US" altLang="zh-CN" smtClean="0">
              <a:latin typeface="Arial Unicode MS" pitchFamily="34" charset="-122"/>
              <a:ea typeface="Arial Unicode MS" pitchFamily="34" charset="-122"/>
              <a:cs typeface="Arial Unicode MS" pitchFamily="34" charset="-122"/>
            </a:endParaRPr>
          </a:p>
          <a:p>
            <a:pPr lvl="1" eaLnBrk="1" hangingPunct="1">
              <a:defRPr/>
            </a:pPr>
            <a:r>
              <a:rPr lang="en-US" altLang="zh-CN" smtClean="0">
                <a:latin typeface="宋体" pitchFamily="2" charset="-122"/>
                <a:ea typeface="宋体" pitchFamily="2" charset="-122"/>
              </a:rPr>
              <a:t>A3. (</a:t>
            </a:r>
            <a:r>
              <a:rPr lang="en-US" altLang="zh-CN" smtClean="0">
                <a:latin typeface="宋体" pitchFamily="2" charset="-122"/>
                <a:ea typeface="宋体" pitchFamily="2" charset="-122"/>
                <a:sym typeface="Symbol" pitchFamily="18" charset="2"/>
              </a:rPr>
              <a:t></a:t>
            </a:r>
            <a:r>
              <a:rPr lang="en-US" altLang="zh-CN" smtClean="0">
                <a:latin typeface="宋体" pitchFamily="2" charset="-122"/>
                <a:ea typeface="宋体" pitchFamily="2" charset="-122"/>
              </a:rPr>
              <a:t>A→</a:t>
            </a:r>
            <a:r>
              <a:rPr lang="en-US" altLang="zh-CN" smtClean="0">
                <a:latin typeface="宋体" pitchFamily="2" charset="-122"/>
                <a:ea typeface="宋体" pitchFamily="2" charset="-122"/>
                <a:sym typeface="Symbol" pitchFamily="18" charset="2"/>
              </a:rPr>
              <a:t></a:t>
            </a:r>
            <a:r>
              <a:rPr lang="en-US" altLang="zh-CN" smtClean="0">
                <a:latin typeface="宋体" pitchFamily="2" charset="-122"/>
                <a:ea typeface="宋体" pitchFamily="2" charset="-122"/>
              </a:rPr>
              <a:t>B)→(B→A)</a:t>
            </a:r>
            <a:r>
              <a:rPr lang="en-US" altLang="zh-CN" smtClean="0"/>
              <a:t> </a:t>
            </a:r>
          </a:p>
          <a:p>
            <a:pPr lvl="1" eaLnBrk="1" hangingPunct="1">
              <a:defRPr/>
            </a:pPr>
            <a:endParaRPr lang="en-US" altLang="zh-CN" smtClean="0"/>
          </a:p>
          <a:p>
            <a:pPr lvl="1" eaLnBrk="1" hangingPunct="1">
              <a:defRPr/>
            </a:pPr>
            <a:r>
              <a:rPr lang="en-US" altLang="zh-CN" smtClean="0"/>
              <a:t>R.    </a:t>
            </a:r>
            <a:r>
              <a:rPr lang="en-US" altLang="zh-CN" u="sng" smtClean="0"/>
              <a:t>A, </a:t>
            </a:r>
            <a:r>
              <a:rPr lang="en-US" altLang="zh-CN" u="sng" smtClean="0">
                <a:latin typeface="宋体" pitchFamily="2" charset="-122"/>
                <a:ea typeface="宋体" pitchFamily="2" charset="-122"/>
              </a:rPr>
              <a:t>A→B</a:t>
            </a:r>
            <a:br>
              <a:rPr lang="en-US" altLang="zh-CN" u="sng" smtClean="0">
                <a:latin typeface="宋体" pitchFamily="2" charset="-122"/>
                <a:ea typeface="宋体" pitchFamily="2" charset="-122"/>
              </a:rPr>
            </a:br>
            <a:r>
              <a:rPr lang="en-US" altLang="zh-CN" smtClean="0">
                <a:latin typeface="宋体" pitchFamily="2" charset="-122"/>
                <a:ea typeface="宋体" pitchFamily="2" charset="-122"/>
              </a:rPr>
              <a:t>		B</a:t>
            </a:r>
          </a:p>
          <a:p>
            <a:pPr lvl="1" eaLnBrk="1" hangingPunct="1">
              <a:defRPr/>
            </a:pPr>
            <a:endParaRPr lang="en-US" altLang="zh-CN" smtClean="0">
              <a:latin typeface="宋体" pitchFamily="2" charset="-122"/>
              <a:ea typeface="宋体" pitchFamily="2" charset="-122"/>
            </a:endParaRPr>
          </a:p>
          <a:p>
            <a:pPr lvl="1" eaLnBrk="1" hangingPunct="1">
              <a:defRPr/>
            </a:pPr>
            <a:r>
              <a:rPr lang="zh-CN" altLang="en-US" smtClean="0">
                <a:latin typeface="宋体" pitchFamily="2" charset="-122"/>
              </a:rPr>
              <a:t>例题：证明</a:t>
            </a:r>
            <a:r>
              <a:rPr lang="zh-CN" altLang="en-US" smtClean="0">
                <a:latin typeface="宋体" pitchFamily="2" charset="-122"/>
                <a:cs typeface="Times New Roman" pitchFamily="18" charset="0"/>
              </a:rPr>
              <a:t>├</a:t>
            </a:r>
            <a:r>
              <a:rPr lang="en-US" altLang="zh-CN" baseline="-30000" smtClean="0">
                <a:latin typeface="宋体" pitchFamily="2" charset="-122"/>
                <a:cs typeface="Times New Roman" pitchFamily="18" charset="0"/>
              </a:rPr>
              <a:t>PC</a:t>
            </a:r>
            <a:r>
              <a:rPr lang="en-US" altLang="zh-CN" smtClean="0">
                <a:latin typeface="宋体" pitchFamily="2" charset="-122"/>
                <a:ea typeface="宋体" pitchFamily="2" charset="-122"/>
                <a:sym typeface="Symbol" pitchFamily="18" charset="2"/>
              </a:rPr>
              <a:t></a:t>
            </a:r>
            <a:r>
              <a:rPr lang="en-US" altLang="zh-CN" smtClean="0">
                <a:latin typeface="宋体" pitchFamily="2" charset="-122"/>
                <a:cs typeface="Times New Roman" pitchFamily="18" charset="0"/>
              </a:rPr>
              <a:t>B→(B→A)</a:t>
            </a:r>
            <a:r>
              <a:rPr lang="en-US" altLang="zh-CN" smtClean="0">
                <a:latin typeface="宋体" pitchFamily="2" charset="-122"/>
                <a:ea typeface="宋体" pitchFamily="2" charset="-122"/>
              </a:rPr>
              <a:t>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pPr eaLnBrk="1" hangingPunct="1">
              <a:defRPr/>
            </a:pPr>
            <a:r>
              <a:rPr lang="en-US" altLang="zh-CN" smtClean="0"/>
              <a:t>Propositional Logic</a:t>
            </a:r>
          </a:p>
        </p:txBody>
      </p:sp>
      <p:sp>
        <p:nvSpPr>
          <p:cNvPr id="176131" name="Rectangle 3"/>
          <p:cNvSpPr>
            <a:spLocks noGrp="1" noChangeArrowheads="1"/>
          </p:cNvSpPr>
          <p:nvPr>
            <p:ph type="body" idx="1"/>
          </p:nvPr>
        </p:nvSpPr>
        <p:spPr/>
        <p:txBody>
          <a:bodyPr/>
          <a:lstStyle/>
          <a:p>
            <a:pPr eaLnBrk="1" hangingPunct="1">
              <a:defRPr/>
            </a:pPr>
            <a:r>
              <a:rPr lang="zh-CN" altLang="en-US" sz="2800" smtClean="0"/>
              <a:t>可靠性定理：</a:t>
            </a:r>
            <a:r>
              <a:rPr lang="en-US" altLang="zh-CN" sz="2800" smtClean="0"/>
              <a:t>PC</a:t>
            </a:r>
            <a:r>
              <a:rPr lang="zh-CN" altLang="en-US" sz="2800" smtClean="0"/>
              <a:t>是可靠的（</a:t>
            </a:r>
            <a:r>
              <a:rPr lang="en-US" altLang="zh-CN" sz="2800" smtClean="0"/>
              <a:t>sound</a:t>
            </a:r>
            <a:r>
              <a:rPr lang="zh-CN" altLang="en-US" sz="2800" smtClean="0"/>
              <a:t>），即对任意公式集</a:t>
            </a:r>
            <a:r>
              <a:rPr lang="zh-CN" altLang="en-US" sz="2800" smtClean="0">
                <a:sym typeface="Symbol" pitchFamily="18" charset="2"/>
              </a:rPr>
              <a:t></a:t>
            </a:r>
            <a:r>
              <a:rPr lang="zh-CN" altLang="en-US" sz="2800" smtClean="0"/>
              <a:t>├</a:t>
            </a:r>
            <a:r>
              <a:rPr lang="en-US" altLang="zh-CN" sz="2800" smtClean="0"/>
              <a:t>A</a:t>
            </a:r>
            <a:r>
              <a:rPr lang="zh-CN" altLang="en-US" sz="2800" smtClean="0"/>
              <a:t>，则</a:t>
            </a:r>
            <a:r>
              <a:rPr lang="zh-CN" altLang="en-US" sz="2800" smtClean="0">
                <a:sym typeface="Symbol" pitchFamily="18" charset="2"/>
              </a:rPr>
              <a:t></a:t>
            </a:r>
            <a:r>
              <a:rPr lang="zh-CN" altLang="en-US" sz="2800" smtClean="0">
                <a:cs typeface="Times New Roman" pitchFamily="18" charset="0"/>
              </a:rPr>
              <a:t>╞</a:t>
            </a:r>
            <a:r>
              <a:rPr lang="en-US" altLang="zh-CN" sz="2800" smtClean="0"/>
              <a:t>A</a:t>
            </a:r>
            <a:r>
              <a:rPr lang="zh-CN" altLang="en-US" sz="2800" smtClean="0"/>
              <a:t>。</a:t>
            </a:r>
          </a:p>
          <a:p>
            <a:pPr eaLnBrk="1" hangingPunct="1">
              <a:defRPr/>
            </a:pPr>
            <a:endParaRPr lang="zh-CN" altLang="en-US" sz="2800" smtClean="0"/>
          </a:p>
          <a:p>
            <a:pPr eaLnBrk="1" hangingPunct="1">
              <a:defRPr/>
            </a:pPr>
            <a:r>
              <a:rPr lang="zh-CN" altLang="en-US" sz="2800" smtClean="0"/>
              <a:t>一致性定理：</a:t>
            </a:r>
            <a:r>
              <a:rPr lang="en-US" altLang="zh-CN" sz="2800" smtClean="0"/>
              <a:t>PC</a:t>
            </a:r>
            <a:r>
              <a:rPr lang="zh-CN" altLang="en-US" sz="2800" smtClean="0"/>
              <a:t>是一致的（</a:t>
            </a:r>
            <a:r>
              <a:rPr lang="en-US" altLang="zh-CN" sz="2800" smtClean="0"/>
              <a:t>consistent</a:t>
            </a:r>
            <a:r>
              <a:rPr lang="zh-CN" altLang="en-US" sz="2800" smtClean="0"/>
              <a:t>），即不存在公式</a:t>
            </a:r>
            <a:r>
              <a:rPr lang="en-US" altLang="zh-CN" sz="2800" smtClean="0"/>
              <a:t>A</a:t>
            </a:r>
            <a:r>
              <a:rPr lang="zh-CN" altLang="en-US" sz="2800" smtClean="0"/>
              <a:t>，使得</a:t>
            </a:r>
            <a:r>
              <a:rPr lang="en-US" altLang="zh-CN" sz="2800" smtClean="0"/>
              <a:t>A</a:t>
            </a:r>
            <a:r>
              <a:rPr lang="zh-CN" altLang="en-US" sz="2800" smtClean="0"/>
              <a:t>与</a:t>
            </a:r>
            <a:r>
              <a:rPr lang="zh-CN" altLang="en-US" sz="2800" smtClean="0">
                <a:sym typeface="Symbol" pitchFamily="18" charset="2"/>
              </a:rPr>
              <a:t></a:t>
            </a:r>
            <a:r>
              <a:rPr lang="en-US" altLang="zh-CN" sz="2800" smtClean="0"/>
              <a:t>A</a:t>
            </a:r>
            <a:r>
              <a:rPr lang="zh-CN" altLang="en-US" sz="2800" smtClean="0"/>
              <a:t>均为</a:t>
            </a:r>
            <a:r>
              <a:rPr lang="en-US" altLang="zh-CN" sz="2800" smtClean="0"/>
              <a:t>PC</a:t>
            </a:r>
            <a:r>
              <a:rPr lang="zh-CN" altLang="en-US" sz="2800" smtClean="0"/>
              <a:t>的定理。</a:t>
            </a:r>
          </a:p>
          <a:p>
            <a:pPr eaLnBrk="1" hangingPunct="1">
              <a:defRPr/>
            </a:pPr>
            <a:endParaRPr lang="zh-CN" altLang="en-US" sz="2800" smtClean="0"/>
          </a:p>
          <a:p>
            <a:pPr eaLnBrk="1" hangingPunct="1">
              <a:defRPr/>
            </a:pPr>
            <a:r>
              <a:rPr lang="zh-CN" altLang="en-US" sz="2800" smtClean="0"/>
              <a:t>完备性定理：</a:t>
            </a:r>
            <a:r>
              <a:rPr lang="en-US" altLang="zh-CN" sz="2800" smtClean="0"/>
              <a:t>PC</a:t>
            </a:r>
            <a:r>
              <a:rPr lang="zh-CN" altLang="en-US" sz="2800" smtClean="0"/>
              <a:t>是完备的（</a:t>
            </a:r>
            <a:r>
              <a:rPr lang="en-US" altLang="zh-CN" sz="2800" smtClean="0"/>
              <a:t>complete</a:t>
            </a:r>
            <a:r>
              <a:rPr lang="zh-CN" altLang="en-US" sz="2800" smtClean="0"/>
              <a:t>），即对任意公式集</a:t>
            </a:r>
            <a:r>
              <a:rPr lang="zh-CN" altLang="en-US" sz="2800" smtClean="0">
                <a:sym typeface="Symbol" pitchFamily="18" charset="2"/>
              </a:rPr>
              <a:t></a:t>
            </a:r>
            <a:r>
              <a:rPr lang="zh-CN" altLang="en-US" sz="2800" smtClean="0">
                <a:cs typeface="Times New Roman" pitchFamily="18" charset="0"/>
              </a:rPr>
              <a:t>╞</a:t>
            </a:r>
            <a:r>
              <a:rPr lang="en-US" altLang="zh-CN" sz="2800" smtClean="0"/>
              <a:t>A</a:t>
            </a:r>
            <a:r>
              <a:rPr lang="zh-CN" altLang="en-US" sz="2800" smtClean="0"/>
              <a:t>，则</a:t>
            </a:r>
            <a:r>
              <a:rPr lang="zh-CN" altLang="en-US" sz="2800" smtClean="0">
                <a:sym typeface="Symbol" pitchFamily="18" charset="2"/>
              </a:rPr>
              <a:t></a:t>
            </a:r>
            <a:r>
              <a:rPr lang="zh-CN" altLang="en-US" sz="2800" smtClean="0"/>
              <a:t>├</a:t>
            </a:r>
            <a:r>
              <a:rPr lang="en-US" altLang="zh-CN" sz="2800" smtClean="0"/>
              <a:t>A</a:t>
            </a:r>
            <a:r>
              <a:rPr lang="zh-CN" altLang="en-US" sz="2800" smtClean="0"/>
              <a:t>。 </a:t>
            </a:r>
          </a:p>
          <a:p>
            <a:pPr lvl="1" eaLnBrk="1" hangingPunct="1">
              <a:defRPr/>
            </a:pPr>
            <a:endParaRPr lang="en-US" altLang="zh-CN" sz="240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1752600"/>
            <a:ext cx="9144000" cy="1676400"/>
          </a:xfrm>
        </p:spPr>
        <p:txBody>
          <a:bodyPr/>
          <a:lstStyle/>
          <a:p>
            <a:pPr algn="ctr" eaLnBrk="1" hangingPunct="1">
              <a:defRPr/>
            </a:pPr>
            <a:r>
              <a:rPr lang="en-US" altLang="zh-CN" sz="6000" b="0" dirty="0" smtClean="0">
                <a:latin typeface="华文新魏" pitchFamily="2" charset="-122"/>
                <a:ea typeface="华文新魏" pitchFamily="2" charset="-122"/>
              </a:rPr>
              <a:t>10 </a:t>
            </a:r>
            <a:r>
              <a:rPr lang="en-US" altLang="zh-CN" sz="6000" b="0" dirty="0" smtClean="0">
                <a:latin typeface="华文新魏" pitchFamily="2" charset="-122"/>
                <a:ea typeface="宋体" pitchFamily="2" charset="-122"/>
              </a:rPr>
              <a:t>Predicate Logic Representation</a:t>
            </a:r>
          </a:p>
        </p:txBody>
      </p:sp>
      <p:sp>
        <p:nvSpPr>
          <p:cNvPr id="5123" name="Rectangle 4"/>
          <p:cNvSpPr>
            <a:spLocks noChangeArrowheads="1"/>
          </p:cNvSpPr>
          <p:nvPr/>
        </p:nvSpPr>
        <p:spPr bwMode="auto">
          <a:xfrm>
            <a:off x="1295400" y="4724400"/>
            <a:ext cx="6553200" cy="39688"/>
          </a:xfrm>
          <a:prstGeom prst="rect">
            <a:avLst/>
          </a:prstGeom>
          <a:gradFill rotWithShape="0">
            <a:gsLst>
              <a:gs pos="0">
                <a:srgbClr val="FF9900"/>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eaLnBrk="1" hangingPunct="1">
              <a:spcBef>
                <a:spcPct val="0"/>
              </a:spcBef>
              <a:buFontTx/>
              <a:buNone/>
            </a:pPr>
            <a:endParaRPr lang="zh-CN" altLang="en-US" sz="2400" b="0">
              <a:solidFill>
                <a:schemeClr val="tx1"/>
              </a:solidFill>
              <a:ea typeface="宋体" panose="02010600030101010101" pitchFamily="2" charset="-122"/>
            </a:endParaRPr>
          </a:p>
        </p:txBody>
      </p:sp>
      <p:pic>
        <p:nvPicPr>
          <p:cNvPr id="5124" name="Picture 1030"/>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4267200"/>
            <a:ext cx="38862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pPr eaLnBrk="1" hangingPunct="1">
              <a:defRPr/>
            </a:pPr>
            <a:r>
              <a:rPr lang="en-US" altLang="zh-CN" smtClean="0"/>
              <a:t>Propositional Logic</a:t>
            </a:r>
          </a:p>
        </p:txBody>
      </p:sp>
      <p:sp>
        <p:nvSpPr>
          <p:cNvPr id="189443" name="Rectangle 3"/>
          <p:cNvSpPr>
            <a:spLocks noGrp="1" noChangeArrowheads="1"/>
          </p:cNvSpPr>
          <p:nvPr>
            <p:ph type="body" idx="1"/>
          </p:nvPr>
        </p:nvSpPr>
        <p:spPr/>
        <p:txBody>
          <a:bodyPr/>
          <a:lstStyle/>
          <a:p>
            <a:pPr eaLnBrk="1" hangingPunct="1">
              <a:defRPr/>
            </a:pPr>
            <a:endParaRPr lang="en-US" altLang="zh-CN" dirty="0" smtClean="0">
              <a:latin typeface="仿宋_GB2312" pitchFamily="49" charset="-122"/>
            </a:endParaRPr>
          </a:p>
          <a:p>
            <a:pPr eaLnBrk="1" hangingPunct="1">
              <a:defRPr/>
            </a:pPr>
            <a:endParaRPr lang="en-US" altLang="zh-CN" dirty="0" smtClean="0">
              <a:latin typeface="仿宋_GB2312" pitchFamily="49" charset="-122"/>
            </a:endParaRPr>
          </a:p>
          <a:p>
            <a:pPr eaLnBrk="1" hangingPunct="1">
              <a:defRPr/>
            </a:pPr>
            <a:r>
              <a:rPr lang="zh-CN" altLang="en-US" dirty="0" smtClean="0">
                <a:latin typeface="仿宋_GB2312" pitchFamily="49" charset="-122"/>
              </a:rPr>
              <a:t>命题逻辑用于知识表达 有何局限性？</a:t>
            </a:r>
          </a:p>
          <a:p>
            <a:pPr lvl="1" eaLnBrk="1" hangingPunct="1">
              <a:defRPr/>
            </a:pPr>
            <a:endParaRPr lang="en-US" altLang="zh-CN" dirty="0" smtClean="0">
              <a:latin typeface="仿宋_GB2312" pitchFamily="49" charset="-122"/>
            </a:endParaRPr>
          </a:p>
        </p:txBody>
      </p:sp>
      <p:pic>
        <p:nvPicPr>
          <p:cNvPr id="34820" name="Picture 5" descr="QuestionMa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0" y="3357563"/>
            <a:ext cx="296227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Rectangle 7"/>
          <p:cNvSpPr>
            <a:spLocks noChangeArrowheads="1"/>
          </p:cNvSpPr>
          <p:nvPr/>
        </p:nvSpPr>
        <p:spPr bwMode="auto">
          <a:xfrm>
            <a:off x="5580063" y="3284538"/>
            <a:ext cx="3095625" cy="3097212"/>
          </a:xfrm>
          <a:prstGeom prst="rect">
            <a:avLst/>
          </a:prstGeom>
          <a:gradFill rotWithShape="1">
            <a:gsLst>
              <a:gs pos="0">
                <a:schemeClr val="accent1">
                  <a:alpha val="31000"/>
                </a:schemeClr>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eaLnBrk="1" hangingPunct="1">
              <a:spcBef>
                <a:spcPct val="0"/>
              </a:spcBef>
              <a:buFontTx/>
              <a:buNone/>
            </a:pPr>
            <a:endParaRPr lang="zh-CN" altLang="en-US" sz="2400" b="0">
              <a:solidFill>
                <a:schemeClr val="tx1"/>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eaLnBrk="1" hangingPunct="1">
              <a:defRPr/>
            </a:pPr>
            <a:r>
              <a:rPr lang="en-US" altLang="zh-CN" smtClean="0"/>
              <a:t>Predicate Logic</a:t>
            </a:r>
          </a:p>
        </p:txBody>
      </p:sp>
      <p:sp>
        <p:nvSpPr>
          <p:cNvPr id="177155" name="Rectangle 3"/>
          <p:cNvSpPr>
            <a:spLocks noGrp="1" noChangeArrowheads="1"/>
          </p:cNvSpPr>
          <p:nvPr>
            <p:ph type="body" idx="1"/>
          </p:nvPr>
        </p:nvSpPr>
        <p:spPr/>
        <p:txBody>
          <a:bodyPr/>
          <a:lstStyle/>
          <a:p>
            <a:pPr eaLnBrk="1" hangingPunct="1">
              <a:defRPr/>
            </a:pPr>
            <a:r>
              <a:rPr lang="zh-CN" altLang="en-US" dirty="0" smtClean="0"/>
              <a:t>谓词：用于刻画个体的性质、状态和个体之间的关系的语言成分</a:t>
            </a:r>
          </a:p>
          <a:p>
            <a:pPr eaLnBrk="1" hangingPunct="1">
              <a:defRPr/>
            </a:pPr>
            <a:endParaRPr lang="zh-CN" altLang="en-US" dirty="0" smtClean="0"/>
          </a:p>
          <a:p>
            <a:pPr eaLnBrk="1" hangingPunct="1">
              <a:defRPr/>
            </a:pPr>
            <a:r>
              <a:rPr lang="zh-CN" altLang="en-US" dirty="0" smtClean="0"/>
              <a:t>一个谓词包括谓词名和个体两个部分，一般形式为：</a:t>
            </a:r>
            <a:r>
              <a:rPr lang="en-US" altLang="zh-CN" dirty="0" smtClean="0"/>
              <a:t>P(</a:t>
            </a:r>
            <a:r>
              <a:rPr lang="en-US" altLang="zh-CN" i="1" dirty="0" smtClean="0"/>
              <a:t>x</a:t>
            </a:r>
            <a:r>
              <a:rPr lang="en-US" altLang="zh-CN" baseline="-30000" dirty="0" smtClean="0"/>
              <a:t>1</a:t>
            </a:r>
            <a:r>
              <a:rPr lang="en-US" altLang="zh-CN" dirty="0" smtClean="0"/>
              <a:t>, </a:t>
            </a:r>
            <a:r>
              <a:rPr lang="en-US" altLang="zh-CN" i="1" dirty="0" smtClean="0"/>
              <a:t>x</a:t>
            </a:r>
            <a:r>
              <a:rPr lang="en-US" altLang="zh-CN" baseline="-30000" dirty="0" smtClean="0"/>
              <a:t>2</a:t>
            </a:r>
            <a:r>
              <a:rPr lang="en-US" altLang="zh-CN" dirty="0" smtClean="0"/>
              <a:t>, </a:t>
            </a:r>
            <a:r>
              <a:rPr lang="en-US" altLang="zh-CN" i="1" dirty="0" smtClean="0"/>
              <a:t>x</a:t>
            </a:r>
            <a:r>
              <a:rPr lang="en-US" altLang="zh-CN" baseline="-30000" dirty="0" smtClean="0"/>
              <a:t>3</a:t>
            </a:r>
            <a:r>
              <a:rPr lang="en-US" altLang="zh-CN" dirty="0" smtClean="0"/>
              <a:t>)</a:t>
            </a:r>
          </a:p>
          <a:p>
            <a:pPr eaLnBrk="1" hangingPunct="1">
              <a:defRPr/>
            </a:pPr>
            <a:endParaRPr lang="en-US" altLang="zh-CN" dirty="0" smtClean="0"/>
          </a:p>
          <a:p>
            <a:pPr lvl="1" eaLnBrk="1" hangingPunct="1">
              <a:defRPr/>
            </a:pPr>
            <a:endParaRPr lang="en-US" altLang="zh-CN" dirty="0" smtClean="0"/>
          </a:p>
        </p:txBody>
      </p:sp>
      <p:pic>
        <p:nvPicPr>
          <p:cNvPr id="358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425" y="5516563"/>
            <a:ext cx="2333625"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pPr eaLnBrk="1" hangingPunct="1">
              <a:defRPr/>
            </a:pPr>
            <a:r>
              <a:rPr lang="en-US" altLang="zh-CN" smtClean="0"/>
              <a:t>Predicate Logic</a:t>
            </a:r>
          </a:p>
        </p:txBody>
      </p:sp>
      <p:sp>
        <p:nvSpPr>
          <p:cNvPr id="190467" name="Rectangle 3"/>
          <p:cNvSpPr>
            <a:spLocks noGrp="1" noChangeArrowheads="1"/>
          </p:cNvSpPr>
          <p:nvPr>
            <p:ph type="body" idx="1"/>
          </p:nvPr>
        </p:nvSpPr>
        <p:spPr/>
        <p:txBody>
          <a:bodyPr/>
          <a:lstStyle/>
          <a:p>
            <a:pPr eaLnBrk="1" hangingPunct="1">
              <a:defRPr/>
            </a:pPr>
            <a:r>
              <a:rPr lang="zh-CN" altLang="en-US" smtClean="0"/>
              <a:t>谓词逻辑的语法元素：</a:t>
            </a:r>
          </a:p>
          <a:p>
            <a:pPr lvl="1" eaLnBrk="1" hangingPunct="1">
              <a:defRPr/>
            </a:pPr>
            <a:r>
              <a:rPr lang="zh-CN" altLang="en-US" smtClean="0"/>
              <a:t>常量符号：</a:t>
            </a:r>
            <a:r>
              <a:rPr lang="en-US" altLang="zh-CN" smtClean="0"/>
              <a:t>P,Q</a:t>
            </a:r>
            <a:r>
              <a:rPr lang="zh-CN" altLang="en-US" smtClean="0"/>
              <a:t>等</a:t>
            </a:r>
            <a:r>
              <a:rPr lang="en-US" altLang="zh-CN" smtClean="0"/>
              <a:t>,</a:t>
            </a:r>
            <a:r>
              <a:rPr lang="zh-CN" altLang="en-US" smtClean="0"/>
              <a:t>通常是对象名称</a:t>
            </a:r>
          </a:p>
          <a:p>
            <a:pPr lvl="1" eaLnBrk="1" hangingPunct="1">
              <a:defRPr/>
            </a:pPr>
            <a:r>
              <a:rPr lang="zh-CN" altLang="en-US" smtClean="0"/>
              <a:t>变量符号：通常用小写字母表示</a:t>
            </a:r>
            <a:r>
              <a:rPr lang="en-US" altLang="zh-CN" smtClean="0"/>
              <a:t>,</a:t>
            </a:r>
            <a:r>
              <a:rPr lang="zh-CN" altLang="en-US" smtClean="0"/>
              <a:t>如</a:t>
            </a:r>
            <a:r>
              <a:rPr lang="en-US" altLang="zh-CN" i="1" smtClean="0"/>
              <a:t>x</a:t>
            </a:r>
            <a:r>
              <a:rPr lang="en-US" altLang="zh-CN" smtClean="0"/>
              <a:t>,</a:t>
            </a:r>
            <a:r>
              <a:rPr lang="en-US" altLang="zh-CN" i="1" smtClean="0"/>
              <a:t>y</a:t>
            </a:r>
            <a:r>
              <a:rPr lang="en-US" altLang="zh-CN" smtClean="0"/>
              <a:t>,</a:t>
            </a:r>
            <a:r>
              <a:rPr lang="en-US" altLang="zh-CN" i="1" smtClean="0"/>
              <a:t>z</a:t>
            </a:r>
            <a:r>
              <a:rPr lang="zh-CN" altLang="en-US" smtClean="0"/>
              <a:t>等</a:t>
            </a:r>
          </a:p>
          <a:p>
            <a:pPr lvl="1" eaLnBrk="1" hangingPunct="1">
              <a:defRPr/>
            </a:pPr>
            <a:r>
              <a:rPr lang="zh-CN" altLang="en-US" smtClean="0"/>
              <a:t>函数符号：通常用小写英文字母</a:t>
            </a:r>
            <a:r>
              <a:rPr lang="en-US" altLang="zh-CN" smtClean="0"/>
              <a:t>(</a:t>
            </a:r>
            <a:r>
              <a:rPr lang="zh-CN" altLang="en-US" smtClean="0"/>
              <a:t>串</a:t>
            </a:r>
            <a:r>
              <a:rPr lang="en-US" altLang="zh-CN" smtClean="0"/>
              <a:t>)</a:t>
            </a:r>
            <a:r>
              <a:rPr lang="zh-CN" altLang="en-US" smtClean="0"/>
              <a:t>表示</a:t>
            </a:r>
            <a:r>
              <a:rPr lang="en-US" altLang="zh-CN" smtClean="0"/>
              <a:t>,</a:t>
            </a:r>
            <a:r>
              <a:rPr lang="zh-CN" altLang="en-US" smtClean="0"/>
              <a:t>如</a:t>
            </a:r>
            <a:r>
              <a:rPr lang="en-US" altLang="zh-CN" i="1" smtClean="0"/>
              <a:t>f</a:t>
            </a:r>
            <a:r>
              <a:rPr lang="en-US" altLang="zh-CN" smtClean="0"/>
              <a:t>, </a:t>
            </a:r>
            <a:r>
              <a:rPr lang="en-US" altLang="zh-CN" i="1" smtClean="0"/>
              <a:t>plus</a:t>
            </a:r>
            <a:r>
              <a:rPr lang="zh-CN" altLang="en-US" smtClean="0"/>
              <a:t>等</a:t>
            </a:r>
          </a:p>
          <a:p>
            <a:pPr lvl="1" eaLnBrk="1" hangingPunct="1">
              <a:defRPr/>
            </a:pPr>
            <a:r>
              <a:rPr lang="zh-CN" altLang="en-US" smtClean="0"/>
              <a:t>谓词符号：通常用大写英文字母或首字母大写的英文字母串表示</a:t>
            </a:r>
          </a:p>
          <a:p>
            <a:pPr lvl="1" eaLnBrk="1" hangingPunct="1">
              <a:defRPr/>
            </a:pPr>
            <a:r>
              <a:rPr lang="zh-CN" altLang="en-US" smtClean="0"/>
              <a:t>联结词：</a:t>
            </a:r>
            <a:r>
              <a:rPr lang="zh-CN" altLang="en-US" smtClean="0">
                <a:sym typeface="Symbol" pitchFamily="18" charset="2"/>
              </a:rPr>
              <a:t></a:t>
            </a:r>
            <a:r>
              <a:rPr lang="zh-CN" altLang="en-US" smtClean="0"/>
              <a:t>，∧，∨，→，</a:t>
            </a:r>
            <a:r>
              <a:rPr lang="zh-CN" altLang="en-US" smtClean="0">
                <a:sym typeface="Symbol" pitchFamily="18" charset="2"/>
              </a:rPr>
              <a:t></a:t>
            </a:r>
            <a:endParaRPr lang="zh-CN" altLang="en-US" smtClean="0"/>
          </a:p>
          <a:p>
            <a:pPr lvl="1" eaLnBrk="1" hangingPunct="1">
              <a:defRPr/>
            </a:pPr>
            <a:r>
              <a:rPr lang="zh-CN" altLang="en-US" smtClean="0"/>
              <a:t>量词：全称量词</a:t>
            </a:r>
            <a:r>
              <a:rPr lang="zh-CN" altLang="en-US" smtClean="0">
                <a:sym typeface="Symbol" pitchFamily="18" charset="2"/>
              </a:rPr>
              <a:t></a:t>
            </a:r>
            <a:r>
              <a:rPr lang="zh-CN" altLang="en-US" smtClean="0"/>
              <a:t>、存在量词</a:t>
            </a:r>
            <a:r>
              <a:rPr lang="zh-CN" altLang="en-US" smtClean="0">
                <a:sym typeface="Symbol" pitchFamily="18" charset="2"/>
              </a:rPr>
              <a:t></a:t>
            </a:r>
            <a:r>
              <a:rPr lang="zh-CN" altLang="en-US" smtClean="0"/>
              <a:t>，量词紧跟后的变元称为指导变元 </a:t>
            </a:r>
          </a:p>
          <a:p>
            <a:pPr lvl="1" eaLnBrk="1" hangingPunct="1">
              <a:defRPr/>
            </a:pPr>
            <a:endParaRPr lang="en-US" altLang="zh-CN"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en-US" altLang="zh-CN" smtClean="0"/>
              <a:t>Predicate Logic</a:t>
            </a:r>
          </a:p>
        </p:txBody>
      </p:sp>
      <p:sp>
        <p:nvSpPr>
          <p:cNvPr id="191491" name="Rectangle 3"/>
          <p:cNvSpPr>
            <a:spLocks noGrp="1" noChangeArrowheads="1"/>
          </p:cNvSpPr>
          <p:nvPr>
            <p:ph type="body" idx="1"/>
          </p:nvPr>
        </p:nvSpPr>
        <p:spPr/>
        <p:txBody>
          <a:bodyPr/>
          <a:lstStyle/>
          <a:p>
            <a:pPr eaLnBrk="1" hangingPunct="1">
              <a:defRPr/>
            </a:pPr>
            <a:r>
              <a:rPr lang="en-US" altLang="zh-CN" i="1" dirty="0" smtClean="0"/>
              <a:t>n</a:t>
            </a:r>
            <a:r>
              <a:rPr lang="zh-CN" altLang="en-US" dirty="0" smtClean="0"/>
              <a:t>元谓词：谓词中包含的个体数目为</a:t>
            </a:r>
            <a:r>
              <a:rPr lang="en-US" altLang="zh-CN" i="1" dirty="0" smtClean="0"/>
              <a:t>n</a:t>
            </a:r>
          </a:p>
          <a:p>
            <a:pPr eaLnBrk="1" hangingPunct="1">
              <a:defRPr/>
            </a:pPr>
            <a:endParaRPr lang="en-US" altLang="zh-CN" dirty="0" smtClean="0"/>
          </a:p>
          <a:p>
            <a:pPr eaLnBrk="1" hangingPunct="1">
              <a:defRPr/>
            </a:pPr>
            <a:r>
              <a:rPr lang="zh-CN" altLang="en-US" dirty="0" smtClean="0"/>
              <a:t>一阶谓词：谓词中所有个体都是个体常量、变元或函数</a:t>
            </a:r>
          </a:p>
          <a:p>
            <a:pPr eaLnBrk="1" hangingPunct="1">
              <a:defRPr/>
            </a:pPr>
            <a:endParaRPr lang="zh-CN" altLang="en-US" dirty="0" smtClean="0"/>
          </a:p>
          <a:p>
            <a:pPr eaLnBrk="1" hangingPunct="1">
              <a:defRPr/>
            </a:pPr>
            <a:r>
              <a:rPr lang="zh-CN" altLang="en-US" dirty="0" smtClean="0"/>
              <a:t>函数和谓词的概念不同 </a:t>
            </a:r>
          </a:p>
          <a:p>
            <a:pPr lvl="1" eaLnBrk="1" hangingPunct="1">
              <a:defRPr/>
            </a:pPr>
            <a:endParaRPr lang="en-US" altLang="zh-CN" dirty="0" smtClean="0"/>
          </a:p>
        </p:txBody>
      </p:sp>
      <p:pic>
        <p:nvPicPr>
          <p:cNvPr id="37892" name="Picture 5" descr="inde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025" y="4437063"/>
            <a:ext cx="138112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pPr eaLnBrk="1" hangingPunct="1">
              <a:defRPr/>
            </a:pPr>
            <a:r>
              <a:rPr lang="en-US" altLang="zh-CN" smtClean="0"/>
              <a:t>Predicate Logic</a:t>
            </a:r>
          </a:p>
        </p:txBody>
      </p:sp>
      <p:sp>
        <p:nvSpPr>
          <p:cNvPr id="192515" name="Rectangle 3"/>
          <p:cNvSpPr>
            <a:spLocks noGrp="1" noChangeArrowheads="1"/>
          </p:cNvSpPr>
          <p:nvPr>
            <p:ph type="body" idx="1"/>
          </p:nvPr>
        </p:nvSpPr>
        <p:spPr/>
        <p:txBody>
          <a:bodyPr/>
          <a:lstStyle/>
          <a:p>
            <a:pPr eaLnBrk="1" hangingPunct="1">
              <a:defRPr/>
            </a:pPr>
            <a:r>
              <a:rPr lang="zh-CN" altLang="en-US" smtClean="0"/>
              <a:t>项（</a:t>
            </a:r>
            <a:r>
              <a:rPr lang="en-US" altLang="zh-CN" smtClean="0"/>
              <a:t>term</a:t>
            </a:r>
            <a:r>
              <a:rPr lang="zh-CN" altLang="en-US" smtClean="0"/>
              <a:t>）：</a:t>
            </a:r>
          </a:p>
          <a:p>
            <a:pPr lvl="1" eaLnBrk="1" hangingPunct="1">
              <a:defRPr/>
            </a:pPr>
            <a:r>
              <a:rPr lang="zh-CN" altLang="en-US" smtClean="0"/>
              <a:t>（</a:t>
            </a:r>
            <a:r>
              <a:rPr lang="en-US" altLang="zh-CN" smtClean="0"/>
              <a:t>1</a:t>
            </a:r>
            <a:r>
              <a:rPr lang="zh-CN" altLang="en-US" smtClean="0"/>
              <a:t>）单独一个个体是项（包括变量和常量）</a:t>
            </a:r>
          </a:p>
          <a:p>
            <a:pPr lvl="1" eaLnBrk="1" hangingPunct="1">
              <a:defRPr/>
            </a:pPr>
            <a:r>
              <a:rPr lang="zh-CN" altLang="en-US" smtClean="0"/>
              <a:t>（</a:t>
            </a:r>
            <a:r>
              <a:rPr lang="en-US" altLang="zh-CN" smtClean="0"/>
              <a:t>2</a:t>
            </a:r>
            <a:r>
              <a:rPr lang="zh-CN" altLang="en-US" smtClean="0"/>
              <a:t>）若</a:t>
            </a:r>
            <a:r>
              <a:rPr lang="en-US" altLang="zh-CN" i="1" smtClean="0"/>
              <a:t>f</a:t>
            </a:r>
            <a:r>
              <a:rPr lang="zh-CN" altLang="en-US" smtClean="0"/>
              <a:t>是</a:t>
            </a:r>
            <a:r>
              <a:rPr lang="en-US" altLang="zh-CN" i="1" smtClean="0"/>
              <a:t>n</a:t>
            </a:r>
            <a:r>
              <a:rPr lang="zh-CN" altLang="en-US" smtClean="0"/>
              <a:t>元函数符号，而</a:t>
            </a:r>
            <a:r>
              <a:rPr lang="en-US" altLang="zh-CN" i="1" smtClean="0"/>
              <a:t>t</a:t>
            </a:r>
            <a:r>
              <a:rPr lang="en-US" altLang="zh-CN" baseline="-30000" smtClean="0"/>
              <a:t>1</a:t>
            </a:r>
            <a:r>
              <a:rPr lang="en-US" altLang="zh-CN" smtClean="0"/>
              <a:t>,</a:t>
            </a:r>
            <a:r>
              <a:rPr lang="en-US" altLang="zh-CN" i="1" smtClean="0"/>
              <a:t>t</a:t>
            </a:r>
            <a:r>
              <a:rPr lang="en-US" altLang="zh-CN" baseline="-30000" smtClean="0"/>
              <a:t>2</a:t>
            </a:r>
            <a:r>
              <a:rPr lang="en-US" altLang="zh-CN" smtClean="0"/>
              <a:t>,…,</a:t>
            </a:r>
            <a:r>
              <a:rPr lang="en-US" altLang="zh-CN" i="1" smtClean="0"/>
              <a:t>t</a:t>
            </a:r>
            <a:r>
              <a:rPr lang="en-US" altLang="zh-CN" i="1" baseline="-30000" smtClean="0"/>
              <a:t>n</a:t>
            </a:r>
            <a:r>
              <a:rPr lang="zh-CN" altLang="en-US" smtClean="0"/>
              <a:t>是项，则</a:t>
            </a:r>
            <a:r>
              <a:rPr lang="en-US" altLang="zh-CN" i="1" smtClean="0"/>
              <a:t>f</a:t>
            </a:r>
            <a:r>
              <a:rPr lang="en-US" altLang="zh-CN" smtClean="0"/>
              <a:t>(</a:t>
            </a:r>
            <a:r>
              <a:rPr lang="en-US" altLang="zh-CN" i="1" smtClean="0"/>
              <a:t>t</a:t>
            </a:r>
            <a:r>
              <a:rPr lang="en-US" altLang="zh-CN" baseline="-30000" smtClean="0"/>
              <a:t>1</a:t>
            </a:r>
            <a:r>
              <a:rPr lang="en-US" altLang="zh-CN" smtClean="0"/>
              <a:t>,</a:t>
            </a:r>
            <a:r>
              <a:rPr lang="en-US" altLang="zh-CN" i="1" smtClean="0"/>
              <a:t>t</a:t>
            </a:r>
            <a:r>
              <a:rPr lang="en-US" altLang="zh-CN" baseline="-30000" smtClean="0"/>
              <a:t>2</a:t>
            </a:r>
            <a:r>
              <a:rPr lang="en-US" altLang="zh-CN" smtClean="0"/>
              <a:t>,…,</a:t>
            </a:r>
            <a:r>
              <a:rPr lang="en-US" altLang="zh-CN" i="1" smtClean="0"/>
              <a:t>t</a:t>
            </a:r>
            <a:r>
              <a:rPr lang="en-US" altLang="zh-CN" i="1" baseline="-30000" smtClean="0"/>
              <a:t>n</a:t>
            </a:r>
            <a:r>
              <a:rPr lang="en-US" altLang="zh-CN" smtClean="0"/>
              <a:t>)</a:t>
            </a:r>
            <a:r>
              <a:rPr lang="zh-CN" altLang="en-US" smtClean="0"/>
              <a:t>是项</a:t>
            </a:r>
          </a:p>
          <a:p>
            <a:pPr lvl="1" eaLnBrk="1" hangingPunct="1">
              <a:defRPr/>
            </a:pPr>
            <a:r>
              <a:rPr lang="zh-CN" altLang="en-US" smtClean="0"/>
              <a:t>（</a:t>
            </a:r>
            <a:r>
              <a:rPr lang="en-US" altLang="zh-CN" smtClean="0"/>
              <a:t>3</a:t>
            </a:r>
            <a:r>
              <a:rPr lang="zh-CN" altLang="en-US" smtClean="0"/>
              <a:t>）任何项仅有（</a:t>
            </a:r>
            <a:r>
              <a:rPr lang="en-US" altLang="zh-CN" smtClean="0"/>
              <a:t>1</a:t>
            </a:r>
            <a:r>
              <a:rPr lang="zh-CN" altLang="en-US" smtClean="0"/>
              <a:t>）和（</a:t>
            </a:r>
            <a:r>
              <a:rPr lang="en-US" altLang="zh-CN" smtClean="0"/>
              <a:t>2</a:t>
            </a:r>
            <a:r>
              <a:rPr lang="zh-CN" altLang="en-US" smtClean="0"/>
              <a:t>）所生成 </a:t>
            </a:r>
          </a:p>
          <a:p>
            <a:pPr lvl="1" eaLnBrk="1" hangingPunct="1">
              <a:defRPr/>
            </a:pPr>
            <a:endParaRPr lang="zh-CN" altLang="en-US" smtClean="0">
              <a:latin typeface="宋体" pitchFamily="2" charset="-122"/>
              <a:ea typeface="宋体" pitchFamily="2" charset="-122"/>
            </a:endParaRPr>
          </a:p>
          <a:p>
            <a:pPr eaLnBrk="1" hangingPunct="1">
              <a:defRPr/>
            </a:pPr>
            <a:r>
              <a:rPr lang="zh-CN" altLang="en-US" smtClean="0">
                <a:latin typeface="宋体" pitchFamily="2" charset="-122"/>
                <a:ea typeface="宋体" pitchFamily="2" charset="-122"/>
              </a:rPr>
              <a:t>原子公式：若</a:t>
            </a:r>
            <a:r>
              <a:rPr lang="en-US" altLang="zh-CN" smtClean="0">
                <a:latin typeface="Arial Unicode MS" pitchFamily="34" charset="-122"/>
                <a:ea typeface="Arial Unicode MS" pitchFamily="34" charset="-122"/>
                <a:cs typeface="Arial Unicode MS" pitchFamily="34" charset="-122"/>
              </a:rPr>
              <a:t>P</a:t>
            </a:r>
            <a:r>
              <a:rPr lang="zh-CN" altLang="en-US" smtClean="0">
                <a:latin typeface="宋体" pitchFamily="2" charset="-122"/>
                <a:ea typeface="宋体" pitchFamily="2" charset="-122"/>
              </a:rPr>
              <a:t>为</a:t>
            </a:r>
            <a:r>
              <a:rPr lang="en-US" altLang="zh-CN" i="1" smtClean="0">
                <a:latin typeface="Arial Unicode MS" pitchFamily="34" charset="-122"/>
                <a:ea typeface="Arial Unicode MS" pitchFamily="34" charset="-122"/>
                <a:cs typeface="Arial Unicode MS" pitchFamily="34" charset="-122"/>
              </a:rPr>
              <a:t>n</a:t>
            </a:r>
            <a:r>
              <a:rPr lang="zh-CN" altLang="en-US" smtClean="0">
                <a:latin typeface="宋体" pitchFamily="2" charset="-122"/>
                <a:ea typeface="宋体" pitchFamily="2" charset="-122"/>
              </a:rPr>
              <a:t>元谓词符号，</a:t>
            </a:r>
            <a:r>
              <a:rPr lang="en-US" altLang="zh-CN" i="1" smtClean="0">
                <a:latin typeface="Arial Unicode MS" pitchFamily="34" charset="-122"/>
                <a:ea typeface="Arial Unicode MS" pitchFamily="34" charset="-122"/>
                <a:cs typeface="Arial Unicode MS" pitchFamily="34" charset="-122"/>
              </a:rPr>
              <a:t>t</a:t>
            </a:r>
            <a:r>
              <a:rPr lang="en-US" altLang="zh-CN" baseline="-30000" smtClean="0">
                <a:latin typeface="Arial Unicode MS" pitchFamily="34" charset="-122"/>
                <a:ea typeface="Arial Unicode MS" pitchFamily="34" charset="-122"/>
                <a:cs typeface="Arial Unicode MS" pitchFamily="34" charset="-122"/>
              </a:rPr>
              <a:t>1</a:t>
            </a:r>
            <a:r>
              <a:rPr lang="en-US" altLang="zh-CN" smtClean="0">
                <a:latin typeface="Arial Unicode MS" pitchFamily="34" charset="-122"/>
                <a:ea typeface="Arial Unicode MS" pitchFamily="34" charset="-122"/>
                <a:cs typeface="Arial Unicode MS" pitchFamily="34" charset="-122"/>
              </a:rPr>
              <a:t>,</a:t>
            </a:r>
            <a:r>
              <a:rPr lang="en-US" altLang="zh-CN" i="1" smtClean="0">
                <a:latin typeface="Arial Unicode MS" pitchFamily="34" charset="-122"/>
                <a:ea typeface="Arial Unicode MS" pitchFamily="34" charset="-122"/>
                <a:cs typeface="Arial Unicode MS" pitchFamily="34" charset="-122"/>
              </a:rPr>
              <a:t>t</a:t>
            </a:r>
            <a:r>
              <a:rPr lang="en-US" altLang="zh-CN" baseline="-30000" smtClean="0">
                <a:latin typeface="Arial Unicode MS" pitchFamily="34" charset="-122"/>
                <a:ea typeface="Arial Unicode MS" pitchFamily="34" charset="-122"/>
                <a:cs typeface="Arial Unicode MS" pitchFamily="34" charset="-122"/>
              </a:rPr>
              <a:t>2</a:t>
            </a:r>
            <a:r>
              <a:rPr lang="en-US" altLang="zh-CN" smtClean="0">
                <a:latin typeface="Arial Unicode MS" pitchFamily="34" charset="-122"/>
                <a:ea typeface="Arial Unicode MS" pitchFamily="34" charset="-122"/>
                <a:cs typeface="Arial Unicode MS" pitchFamily="34" charset="-122"/>
              </a:rPr>
              <a:t>,</a:t>
            </a:r>
            <a:r>
              <a:rPr lang="en-US" altLang="zh-CN" smtClean="0">
                <a:ea typeface="Arial Unicode MS" pitchFamily="34" charset="-122"/>
                <a:cs typeface="Arial Unicode MS" pitchFamily="34" charset="-122"/>
              </a:rPr>
              <a:t>…</a:t>
            </a:r>
            <a:r>
              <a:rPr lang="en-US" altLang="zh-CN" smtClean="0">
                <a:latin typeface="Arial Unicode MS" pitchFamily="34" charset="-122"/>
                <a:ea typeface="Arial Unicode MS" pitchFamily="34" charset="-122"/>
                <a:cs typeface="Arial Unicode MS" pitchFamily="34" charset="-122"/>
              </a:rPr>
              <a:t>,</a:t>
            </a:r>
            <a:r>
              <a:rPr lang="en-US" altLang="zh-CN" i="1" smtClean="0">
                <a:latin typeface="Arial Unicode MS" pitchFamily="34" charset="-122"/>
                <a:ea typeface="Arial Unicode MS" pitchFamily="34" charset="-122"/>
                <a:cs typeface="Arial Unicode MS" pitchFamily="34" charset="-122"/>
              </a:rPr>
              <a:t>t</a:t>
            </a:r>
            <a:r>
              <a:rPr lang="en-US" altLang="zh-CN" i="1" baseline="-30000" smtClean="0">
                <a:latin typeface="Arial Unicode MS" pitchFamily="34" charset="-122"/>
                <a:ea typeface="Arial Unicode MS" pitchFamily="34" charset="-122"/>
                <a:cs typeface="Arial Unicode MS" pitchFamily="34" charset="-122"/>
              </a:rPr>
              <a:t>n</a:t>
            </a:r>
            <a:r>
              <a:rPr lang="zh-CN" altLang="en-US" smtClean="0">
                <a:latin typeface="宋体" pitchFamily="2" charset="-122"/>
                <a:ea typeface="宋体" pitchFamily="2" charset="-122"/>
              </a:rPr>
              <a:t>都是项，则称</a:t>
            </a:r>
            <a:r>
              <a:rPr lang="en-US" altLang="zh-CN" smtClean="0">
                <a:latin typeface="Arial Unicode MS" pitchFamily="34" charset="-122"/>
                <a:ea typeface="Arial Unicode MS" pitchFamily="34" charset="-122"/>
                <a:cs typeface="Arial Unicode MS" pitchFamily="34" charset="-122"/>
              </a:rPr>
              <a:t>P(</a:t>
            </a:r>
            <a:r>
              <a:rPr lang="en-US" altLang="zh-CN" i="1" smtClean="0">
                <a:latin typeface="Arial Unicode MS" pitchFamily="34" charset="-122"/>
                <a:ea typeface="Arial Unicode MS" pitchFamily="34" charset="-122"/>
                <a:cs typeface="Arial Unicode MS" pitchFamily="34" charset="-122"/>
              </a:rPr>
              <a:t>t</a:t>
            </a:r>
            <a:r>
              <a:rPr lang="en-US" altLang="zh-CN" baseline="-30000" smtClean="0">
                <a:latin typeface="Arial Unicode MS" pitchFamily="34" charset="-122"/>
                <a:ea typeface="Arial Unicode MS" pitchFamily="34" charset="-122"/>
                <a:cs typeface="Arial Unicode MS" pitchFamily="34" charset="-122"/>
              </a:rPr>
              <a:t>1</a:t>
            </a:r>
            <a:r>
              <a:rPr lang="en-US" altLang="zh-CN" smtClean="0">
                <a:latin typeface="Arial Unicode MS" pitchFamily="34" charset="-122"/>
                <a:ea typeface="Arial Unicode MS" pitchFamily="34" charset="-122"/>
                <a:cs typeface="Arial Unicode MS" pitchFamily="34" charset="-122"/>
              </a:rPr>
              <a:t>,</a:t>
            </a:r>
            <a:r>
              <a:rPr lang="en-US" altLang="zh-CN" i="1" smtClean="0">
                <a:latin typeface="Arial Unicode MS" pitchFamily="34" charset="-122"/>
                <a:ea typeface="Arial Unicode MS" pitchFamily="34" charset="-122"/>
                <a:cs typeface="Arial Unicode MS" pitchFamily="34" charset="-122"/>
              </a:rPr>
              <a:t>t</a:t>
            </a:r>
            <a:r>
              <a:rPr lang="en-US" altLang="zh-CN" baseline="-30000" smtClean="0">
                <a:latin typeface="Arial Unicode MS" pitchFamily="34" charset="-122"/>
                <a:ea typeface="Arial Unicode MS" pitchFamily="34" charset="-122"/>
                <a:cs typeface="Arial Unicode MS" pitchFamily="34" charset="-122"/>
              </a:rPr>
              <a:t>2</a:t>
            </a:r>
            <a:r>
              <a:rPr lang="en-US" altLang="zh-CN" smtClean="0">
                <a:latin typeface="Arial Unicode MS" pitchFamily="34" charset="-122"/>
                <a:ea typeface="Arial Unicode MS" pitchFamily="34" charset="-122"/>
                <a:cs typeface="Arial Unicode MS" pitchFamily="34" charset="-122"/>
              </a:rPr>
              <a:t>,</a:t>
            </a:r>
            <a:r>
              <a:rPr lang="en-US" altLang="zh-CN" smtClean="0">
                <a:ea typeface="Arial Unicode MS" pitchFamily="34" charset="-122"/>
                <a:cs typeface="Arial Unicode MS" pitchFamily="34" charset="-122"/>
              </a:rPr>
              <a:t>…</a:t>
            </a:r>
            <a:r>
              <a:rPr lang="en-US" altLang="zh-CN" smtClean="0">
                <a:latin typeface="Arial Unicode MS" pitchFamily="34" charset="-122"/>
                <a:ea typeface="Arial Unicode MS" pitchFamily="34" charset="-122"/>
                <a:cs typeface="Arial Unicode MS" pitchFamily="34" charset="-122"/>
              </a:rPr>
              <a:t>,</a:t>
            </a:r>
            <a:r>
              <a:rPr lang="en-US" altLang="zh-CN" i="1" smtClean="0">
                <a:latin typeface="Arial Unicode MS" pitchFamily="34" charset="-122"/>
                <a:ea typeface="Arial Unicode MS" pitchFamily="34" charset="-122"/>
                <a:cs typeface="Arial Unicode MS" pitchFamily="34" charset="-122"/>
              </a:rPr>
              <a:t>t</a:t>
            </a:r>
            <a:r>
              <a:rPr lang="en-US" altLang="zh-CN" i="1" baseline="-30000" smtClean="0">
                <a:latin typeface="Arial Unicode MS" pitchFamily="34" charset="-122"/>
                <a:ea typeface="Arial Unicode MS" pitchFamily="34" charset="-122"/>
                <a:cs typeface="Arial Unicode MS" pitchFamily="34" charset="-122"/>
              </a:rPr>
              <a:t>n</a:t>
            </a:r>
            <a:r>
              <a:rPr lang="en-US" altLang="zh-CN" smtClean="0">
                <a:latin typeface="Arial Unicode MS" pitchFamily="34" charset="-122"/>
                <a:ea typeface="Arial Unicode MS" pitchFamily="34" charset="-122"/>
                <a:cs typeface="Arial Unicode MS" pitchFamily="34" charset="-122"/>
              </a:rPr>
              <a:t>)</a:t>
            </a:r>
            <a:r>
              <a:rPr lang="zh-CN" altLang="en-US" smtClean="0">
                <a:latin typeface="宋体" pitchFamily="2" charset="-122"/>
                <a:ea typeface="宋体" pitchFamily="2" charset="-122"/>
              </a:rPr>
              <a:t>为原子公式</a:t>
            </a:r>
            <a:endParaRPr lang="zh-CN" altLang="en-US" smtClean="0">
              <a:latin typeface="Arial Unicode MS" pitchFamily="34" charset="-122"/>
              <a:ea typeface="Arial Unicode MS" pitchFamily="34" charset="-122"/>
              <a:cs typeface="Arial Unicode MS" pitchFamily="34" charset="-122"/>
            </a:endParaRPr>
          </a:p>
          <a:p>
            <a:pPr eaLnBrk="1" hangingPunct="1">
              <a:defRPr/>
            </a:pPr>
            <a:r>
              <a:rPr lang="zh-CN" altLang="en-US" smtClean="0">
                <a:latin typeface="宋体" pitchFamily="2" charset="-122"/>
                <a:ea typeface="宋体" pitchFamily="2" charset="-122"/>
              </a:rPr>
              <a:t>在原子公式中，若</a:t>
            </a:r>
            <a:r>
              <a:rPr lang="en-US" altLang="zh-CN" i="1" smtClean="0">
                <a:ea typeface="宋体" pitchFamily="2" charset="-122"/>
              </a:rPr>
              <a:t>t</a:t>
            </a:r>
            <a:r>
              <a:rPr lang="en-US" altLang="zh-CN" baseline="-30000" smtClean="0">
                <a:ea typeface="宋体" pitchFamily="2" charset="-122"/>
              </a:rPr>
              <a:t>1</a:t>
            </a:r>
            <a:r>
              <a:rPr lang="en-US" altLang="zh-CN" smtClean="0">
                <a:ea typeface="宋体" pitchFamily="2" charset="-122"/>
              </a:rPr>
              <a:t>,</a:t>
            </a:r>
            <a:r>
              <a:rPr lang="en-US" altLang="zh-CN" i="1" smtClean="0">
                <a:ea typeface="宋体" pitchFamily="2" charset="-122"/>
              </a:rPr>
              <a:t>t</a:t>
            </a:r>
            <a:r>
              <a:rPr lang="en-US" altLang="zh-CN" baseline="-30000" smtClean="0">
                <a:ea typeface="宋体" pitchFamily="2" charset="-122"/>
              </a:rPr>
              <a:t>2</a:t>
            </a:r>
            <a:r>
              <a:rPr lang="en-US" altLang="zh-CN" smtClean="0">
                <a:ea typeface="宋体" pitchFamily="2" charset="-122"/>
              </a:rPr>
              <a:t>,…,</a:t>
            </a:r>
            <a:r>
              <a:rPr lang="en-US" altLang="zh-CN" i="1" smtClean="0">
                <a:ea typeface="宋体" pitchFamily="2" charset="-122"/>
              </a:rPr>
              <a:t>t</a:t>
            </a:r>
            <a:r>
              <a:rPr lang="en-US" altLang="zh-CN" i="1" baseline="-30000" smtClean="0">
                <a:ea typeface="宋体" pitchFamily="2" charset="-122"/>
              </a:rPr>
              <a:t>n</a:t>
            </a:r>
            <a:r>
              <a:rPr lang="zh-CN" altLang="en-US" smtClean="0">
                <a:latin typeface="宋体" pitchFamily="2" charset="-122"/>
                <a:ea typeface="宋体" pitchFamily="2" charset="-122"/>
              </a:rPr>
              <a:t>都不含变量，则称</a:t>
            </a:r>
            <a:r>
              <a:rPr lang="en-US" altLang="zh-CN" smtClean="0">
                <a:ea typeface="宋体" pitchFamily="2" charset="-122"/>
              </a:rPr>
              <a:t>P(</a:t>
            </a:r>
            <a:r>
              <a:rPr lang="en-US" altLang="zh-CN" i="1" smtClean="0">
                <a:ea typeface="宋体" pitchFamily="2" charset="-122"/>
              </a:rPr>
              <a:t>t</a:t>
            </a:r>
            <a:r>
              <a:rPr lang="en-US" altLang="zh-CN" baseline="-30000" smtClean="0">
                <a:ea typeface="宋体" pitchFamily="2" charset="-122"/>
              </a:rPr>
              <a:t>1</a:t>
            </a:r>
            <a:r>
              <a:rPr lang="en-US" altLang="zh-CN" smtClean="0">
                <a:ea typeface="宋体" pitchFamily="2" charset="-122"/>
              </a:rPr>
              <a:t>,</a:t>
            </a:r>
            <a:r>
              <a:rPr lang="en-US" altLang="zh-CN" i="1" smtClean="0">
                <a:ea typeface="宋体" pitchFamily="2" charset="-122"/>
              </a:rPr>
              <a:t>t</a:t>
            </a:r>
            <a:r>
              <a:rPr lang="en-US" altLang="zh-CN" baseline="-30000" smtClean="0">
                <a:ea typeface="宋体" pitchFamily="2" charset="-122"/>
              </a:rPr>
              <a:t>2</a:t>
            </a:r>
            <a:r>
              <a:rPr lang="en-US" altLang="zh-CN" smtClean="0">
                <a:ea typeface="宋体" pitchFamily="2" charset="-122"/>
              </a:rPr>
              <a:t>,…,</a:t>
            </a:r>
            <a:r>
              <a:rPr lang="en-US" altLang="zh-CN" i="1" smtClean="0">
                <a:ea typeface="宋体" pitchFamily="2" charset="-122"/>
              </a:rPr>
              <a:t>t</a:t>
            </a:r>
            <a:r>
              <a:rPr lang="en-US" altLang="zh-CN" i="1" baseline="-30000" smtClean="0">
                <a:ea typeface="宋体" pitchFamily="2" charset="-122"/>
              </a:rPr>
              <a:t>n</a:t>
            </a:r>
            <a:r>
              <a:rPr lang="en-US" altLang="zh-CN" smtClean="0">
                <a:ea typeface="宋体" pitchFamily="2" charset="-122"/>
              </a:rPr>
              <a:t>)</a:t>
            </a:r>
            <a:r>
              <a:rPr lang="zh-CN" altLang="en-US" smtClean="0">
                <a:latin typeface="宋体" pitchFamily="2" charset="-122"/>
                <a:ea typeface="宋体" pitchFamily="2" charset="-122"/>
              </a:rPr>
              <a:t>为命题</a:t>
            </a:r>
            <a:r>
              <a:rPr lang="zh-CN" altLang="en-US" smtClean="0"/>
              <a:t>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pPr eaLnBrk="1" hangingPunct="1">
              <a:defRPr/>
            </a:pPr>
            <a:r>
              <a:rPr lang="en-US" altLang="zh-CN" smtClean="0"/>
              <a:t>Predicate Logic</a:t>
            </a:r>
          </a:p>
        </p:txBody>
      </p:sp>
      <p:sp>
        <p:nvSpPr>
          <p:cNvPr id="193539" name="Rectangle 3"/>
          <p:cNvSpPr>
            <a:spLocks noGrp="1" noChangeArrowheads="1"/>
          </p:cNvSpPr>
          <p:nvPr>
            <p:ph type="body" idx="1"/>
          </p:nvPr>
        </p:nvSpPr>
        <p:spPr/>
        <p:txBody>
          <a:bodyPr/>
          <a:lstStyle/>
          <a:p>
            <a:pPr eaLnBrk="1" hangingPunct="1">
              <a:defRPr/>
            </a:pPr>
            <a:r>
              <a:rPr lang="zh-CN" altLang="en-US" smtClean="0"/>
              <a:t>一阶谓词逻辑的合式公式：</a:t>
            </a:r>
          </a:p>
          <a:p>
            <a:pPr lvl="1" eaLnBrk="1" hangingPunct="1">
              <a:defRPr/>
            </a:pPr>
            <a:r>
              <a:rPr lang="en-US" altLang="zh-CN" smtClean="0"/>
              <a:t>(1)  </a:t>
            </a:r>
            <a:r>
              <a:rPr lang="zh-CN" altLang="en-US" smtClean="0"/>
              <a:t>原子公式是合式公式</a:t>
            </a:r>
          </a:p>
          <a:p>
            <a:pPr lvl="1" eaLnBrk="1" hangingPunct="1">
              <a:defRPr/>
            </a:pPr>
            <a:r>
              <a:rPr lang="en-US" altLang="zh-CN" smtClean="0"/>
              <a:t>(2)  </a:t>
            </a:r>
            <a:r>
              <a:rPr lang="zh-CN" altLang="en-US" smtClean="0"/>
              <a:t>若</a:t>
            </a:r>
            <a:r>
              <a:rPr lang="en-US" altLang="zh-CN" smtClean="0"/>
              <a:t>P</a:t>
            </a:r>
            <a:r>
              <a:rPr lang="zh-CN" altLang="en-US" smtClean="0"/>
              <a:t>和</a:t>
            </a:r>
            <a:r>
              <a:rPr lang="en-US" altLang="zh-CN" smtClean="0"/>
              <a:t>Q</a:t>
            </a:r>
            <a:r>
              <a:rPr lang="zh-CN" altLang="en-US" smtClean="0"/>
              <a:t>是合式公式，则</a:t>
            </a:r>
            <a:r>
              <a:rPr lang="en-US" altLang="zh-CN" smtClean="0"/>
              <a:t>(</a:t>
            </a:r>
            <a:r>
              <a:rPr lang="en-US" altLang="zh-CN" smtClean="0">
                <a:sym typeface="Symbol" pitchFamily="18" charset="2"/>
              </a:rPr>
              <a:t></a:t>
            </a:r>
            <a:r>
              <a:rPr lang="en-US" altLang="zh-CN" smtClean="0"/>
              <a:t>P)</a:t>
            </a:r>
            <a:r>
              <a:rPr lang="zh-CN" altLang="en-US" smtClean="0"/>
              <a:t>、</a:t>
            </a:r>
            <a:r>
              <a:rPr lang="en-US" altLang="zh-CN" smtClean="0"/>
              <a:t>(P∧Q)</a:t>
            </a:r>
            <a:r>
              <a:rPr lang="zh-CN" altLang="en-US" smtClean="0"/>
              <a:t>、</a:t>
            </a:r>
            <a:r>
              <a:rPr lang="en-US" altLang="zh-CN" smtClean="0"/>
              <a:t>(P∨Q)</a:t>
            </a:r>
            <a:r>
              <a:rPr lang="zh-CN" altLang="en-US" smtClean="0"/>
              <a:t>、</a:t>
            </a:r>
            <a:r>
              <a:rPr lang="en-US" altLang="zh-CN" smtClean="0"/>
              <a:t>(P→Q)</a:t>
            </a:r>
            <a:r>
              <a:rPr lang="zh-CN" altLang="en-US" smtClean="0"/>
              <a:t>、</a:t>
            </a:r>
            <a:r>
              <a:rPr lang="en-US" altLang="zh-CN" smtClean="0"/>
              <a:t>(P</a:t>
            </a:r>
            <a:r>
              <a:rPr lang="en-US" altLang="zh-CN" smtClean="0">
                <a:sym typeface="Symbol" pitchFamily="18" charset="2"/>
              </a:rPr>
              <a:t></a:t>
            </a:r>
            <a:r>
              <a:rPr lang="en-US" altLang="zh-CN" smtClean="0"/>
              <a:t>Q)</a:t>
            </a:r>
            <a:r>
              <a:rPr lang="zh-CN" altLang="en-US" smtClean="0"/>
              <a:t>也是合式公式</a:t>
            </a:r>
          </a:p>
          <a:p>
            <a:pPr lvl="1" eaLnBrk="1" hangingPunct="1">
              <a:defRPr/>
            </a:pPr>
            <a:r>
              <a:rPr lang="en-US" altLang="zh-CN" smtClean="0"/>
              <a:t>(3)  </a:t>
            </a:r>
            <a:r>
              <a:rPr lang="zh-CN" altLang="en-US" smtClean="0"/>
              <a:t>若</a:t>
            </a:r>
            <a:r>
              <a:rPr lang="en-US" altLang="zh-CN" smtClean="0"/>
              <a:t>P</a:t>
            </a:r>
            <a:r>
              <a:rPr lang="zh-CN" altLang="en-US" smtClean="0"/>
              <a:t>是合式公式，</a:t>
            </a:r>
            <a:r>
              <a:rPr lang="en-US" altLang="zh-CN" i="1" smtClean="0"/>
              <a:t>x</a:t>
            </a:r>
            <a:r>
              <a:rPr lang="zh-CN" altLang="en-US" smtClean="0"/>
              <a:t>是任一个体变元，则</a:t>
            </a:r>
            <a:r>
              <a:rPr lang="en-US" altLang="zh-CN" smtClean="0"/>
              <a:t>(</a:t>
            </a:r>
            <a:r>
              <a:rPr lang="en-US" altLang="zh-CN" smtClean="0">
                <a:sym typeface="Symbol" pitchFamily="18" charset="2"/>
              </a:rPr>
              <a:t></a:t>
            </a:r>
            <a:r>
              <a:rPr lang="en-US" altLang="zh-CN" i="1" smtClean="0"/>
              <a:t>x</a:t>
            </a:r>
            <a:r>
              <a:rPr lang="en-US" altLang="zh-CN" smtClean="0"/>
              <a:t>)P</a:t>
            </a:r>
            <a:r>
              <a:rPr lang="zh-CN" altLang="en-US" smtClean="0"/>
              <a:t>和</a:t>
            </a:r>
            <a:r>
              <a:rPr lang="en-US" altLang="zh-CN" smtClean="0"/>
              <a:t>(</a:t>
            </a:r>
            <a:r>
              <a:rPr lang="en-US" altLang="zh-CN" smtClean="0">
                <a:sym typeface="Symbol" pitchFamily="18" charset="2"/>
              </a:rPr>
              <a:t></a:t>
            </a:r>
            <a:r>
              <a:rPr lang="en-US" altLang="zh-CN" i="1" smtClean="0"/>
              <a:t>x</a:t>
            </a:r>
            <a:r>
              <a:rPr lang="en-US" altLang="zh-CN" smtClean="0"/>
              <a:t>)P</a:t>
            </a:r>
            <a:r>
              <a:rPr lang="zh-CN" altLang="en-US" smtClean="0"/>
              <a:t>也是合式公式</a:t>
            </a:r>
          </a:p>
          <a:p>
            <a:pPr lvl="1" eaLnBrk="1" hangingPunct="1">
              <a:defRPr/>
            </a:pPr>
            <a:r>
              <a:rPr lang="en-US" altLang="zh-CN" smtClean="0"/>
              <a:t>(4)</a:t>
            </a:r>
            <a:r>
              <a:rPr lang="zh-CN" altLang="en-US" smtClean="0"/>
              <a:t>只有有限次应用</a:t>
            </a:r>
            <a:r>
              <a:rPr lang="en-US" altLang="zh-CN" smtClean="0"/>
              <a:t>(1)(2)(3)</a:t>
            </a:r>
            <a:r>
              <a:rPr lang="zh-CN" altLang="en-US" smtClean="0"/>
              <a:t>条组成的符号串是合式公式 </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pPr eaLnBrk="1" hangingPunct="1">
              <a:defRPr/>
            </a:pPr>
            <a:r>
              <a:rPr lang="en-US" altLang="zh-CN" smtClean="0"/>
              <a:t>Predicate Logic</a:t>
            </a:r>
          </a:p>
        </p:txBody>
      </p:sp>
      <p:sp>
        <p:nvSpPr>
          <p:cNvPr id="194563" name="Rectangle 3"/>
          <p:cNvSpPr>
            <a:spLocks noGrp="1" noChangeArrowheads="1"/>
          </p:cNvSpPr>
          <p:nvPr>
            <p:ph type="body" idx="1"/>
          </p:nvPr>
        </p:nvSpPr>
        <p:spPr/>
        <p:txBody>
          <a:bodyPr/>
          <a:lstStyle/>
          <a:p>
            <a:pPr eaLnBrk="1" hangingPunct="1">
              <a:defRPr/>
            </a:pPr>
            <a:r>
              <a:rPr lang="zh-CN" altLang="en-US" smtClean="0"/>
              <a:t>量词辖域：位于量词后面的单个谓词或用括号括起来的合式公式称为量词的辖域</a:t>
            </a:r>
          </a:p>
          <a:p>
            <a:pPr eaLnBrk="1" hangingPunct="1">
              <a:defRPr/>
            </a:pPr>
            <a:r>
              <a:rPr lang="zh-CN" altLang="en-US" smtClean="0"/>
              <a:t>约束变元：辖域中与量词指导变元同名的变元称为约束变元</a:t>
            </a:r>
          </a:p>
          <a:p>
            <a:pPr eaLnBrk="1" hangingPunct="1">
              <a:defRPr/>
            </a:pPr>
            <a:r>
              <a:rPr lang="zh-CN" altLang="en-US" smtClean="0"/>
              <a:t>自由变元：不受约束的变元称为自由变元</a:t>
            </a:r>
          </a:p>
          <a:p>
            <a:pPr eaLnBrk="1" hangingPunct="1">
              <a:defRPr/>
            </a:pPr>
            <a:endParaRPr lang="zh-CN" altLang="en-US" smtClean="0"/>
          </a:p>
          <a:p>
            <a:pPr eaLnBrk="1" hangingPunct="1">
              <a:defRPr/>
            </a:pPr>
            <a:r>
              <a:rPr lang="zh-CN" altLang="en-US" smtClean="0"/>
              <a:t>例：</a:t>
            </a:r>
            <a:r>
              <a:rPr lang="en-US" altLang="zh-CN" smtClean="0"/>
              <a:t>(</a:t>
            </a:r>
            <a:r>
              <a:rPr lang="en-US" altLang="zh-CN" smtClean="0">
                <a:sym typeface="Symbol" pitchFamily="18" charset="2"/>
              </a:rPr>
              <a:t></a:t>
            </a:r>
            <a:r>
              <a:rPr lang="en-US" altLang="zh-CN" i="1" smtClean="0"/>
              <a:t>x</a:t>
            </a:r>
            <a:r>
              <a:rPr lang="en-US" altLang="zh-CN" smtClean="0"/>
              <a:t>)(P(</a:t>
            </a:r>
            <a:r>
              <a:rPr lang="en-US" altLang="zh-CN" i="1" smtClean="0"/>
              <a:t>x</a:t>
            </a:r>
            <a:r>
              <a:rPr lang="en-US" altLang="zh-CN" smtClean="0"/>
              <a:t>,</a:t>
            </a:r>
            <a:r>
              <a:rPr lang="en-US" altLang="zh-CN" i="1" smtClean="0"/>
              <a:t>y</a:t>
            </a:r>
            <a:r>
              <a:rPr lang="en-US" altLang="zh-CN" smtClean="0"/>
              <a:t>)→Q(</a:t>
            </a:r>
            <a:r>
              <a:rPr lang="en-US" altLang="zh-CN" i="1" smtClean="0"/>
              <a:t>x</a:t>
            </a:r>
            <a:r>
              <a:rPr lang="en-US" altLang="zh-CN" smtClean="0"/>
              <a:t>,</a:t>
            </a:r>
            <a:r>
              <a:rPr lang="en-US" altLang="zh-CN" i="1" smtClean="0"/>
              <a:t>y</a:t>
            </a:r>
            <a:r>
              <a:rPr lang="en-US" altLang="zh-CN" smtClean="0"/>
              <a:t>))∨R(</a:t>
            </a:r>
            <a:r>
              <a:rPr lang="en-US" altLang="zh-CN" i="1" smtClean="0"/>
              <a:t>x</a:t>
            </a:r>
            <a:r>
              <a:rPr lang="en-US" altLang="zh-CN" smtClean="0"/>
              <a:t>,</a:t>
            </a:r>
            <a:r>
              <a:rPr lang="en-US" altLang="zh-CN" i="1" smtClean="0"/>
              <a:t>y</a:t>
            </a:r>
            <a:r>
              <a:rPr lang="en-US" altLang="zh-CN" smtClean="0"/>
              <a:t>)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pPr eaLnBrk="1" hangingPunct="1">
              <a:defRPr/>
            </a:pPr>
            <a:r>
              <a:rPr lang="en-US" altLang="zh-CN" smtClean="0"/>
              <a:t>Predicate Logic</a:t>
            </a:r>
          </a:p>
        </p:txBody>
      </p:sp>
      <p:sp>
        <p:nvSpPr>
          <p:cNvPr id="195587" name="Rectangle 3"/>
          <p:cNvSpPr>
            <a:spLocks noGrp="1" noChangeArrowheads="1"/>
          </p:cNvSpPr>
          <p:nvPr>
            <p:ph type="body" idx="1"/>
          </p:nvPr>
        </p:nvSpPr>
        <p:spPr/>
        <p:txBody>
          <a:bodyPr/>
          <a:lstStyle/>
          <a:p>
            <a:pPr eaLnBrk="1" hangingPunct="1">
              <a:defRPr/>
            </a:pPr>
            <a:r>
              <a:rPr lang="zh-CN" altLang="en-US" smtClean="0">
                <a:latin typeface="仿宋_GB2312" pitchFamily="49" charset="-122"/>
              </a:rPr>
              <a:t>谓词逻辑系统的语义包括对个体常量、函数、谓词的指称，对变元取值的指派，对量词、联结词意义的规定。 </a:t>
            </a:r>
          </a:p>
        </p:txBody>
      </p:sp>
      <p:pic>
        <p:nvPicPr>
          <p:cNvPr id="41988" name="Picture 5" descr="ANd9GcRh_dwQUapNh0LDUZDBpY0_XXdP4xiAF-gpRzJoed4u4k5GESg&amp;t=1&amp;usg=__2-G338TdJ50zxjTWi5pV0uHn-R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688" y="4365625"/>
            <a:ext cx="1924050"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defRPr/>
            </a:pPr>
            <a:r>
              <a:rPr lang="en-US" altLang="zh-CN" smtClean="0"/>
              <a:t>Predicate Logic</a:t>
            </a:r>
          </a:p>
        </p:txBody>
      </p:sp>
      <p:sp>
        <p:nvSpPr>
          <p:cNvPr id="196611" name="Rectangle 3"/>
          <p:cNvSpPr>
            <a:spLocks noGrp="1" noChangeArrowheads="1"/>
          </p:cNvSpPr>
          <p:nvPr>
            <p:ph type="body" idx="1"/>
          </p:nvPr>
        </p:nvSpPr>
        <p:spPr/>
        <p:txBody>
          <a:bodyPr/>
          <a:lstStyle/>
          <a:p>
            <a:pPr eaLnBrk="1" hangingPunct="1">
              <a:defRPr/>
            </a:pPr>
            <a:r>
              <a:rPr lang="zh-CN" altLang="en-US" smtClean="0">
                <a:ea typeface="宋体" pitchFamily="2" charset="-122"/>
              </a:rPr>
              <a:t>一阶谓词演算系统（</a:t>
            </a:r>
            <a:r>
              <a:rPr lang="en-US" altLang="zh-CN" smtClean="0">
                <a:ea typeface="宋体" pitchFamily="2" charset="-122"/>
              </a:rPr>
              <a:t>FC</a:t>
            </a:r>
            <a:r>
              <a:rPr lang="zh-CN" altLang="en-US" smtClean="0">
                <a:ea typeface="宋体" pitchFamily="2" charset="-122"/>
              </a:rPr>
              <a:t>：</a:t>
            </a:r>
            <a:r>
              <a:rPr lang="en-US" altLang="zh-CN" sz="1200" smtClean="0">
                <a:solidFill>
                  <a:srgbClr val="FF0000"/>
                </a:solidFill>
                <a:ea typeface="宋体" pitchFamily="2" charset="-122"/>
              </a:rPr>
              <a:t>F</a:t>
            </a:r>
            <a:r>
              <a:rPr lang="en-US" altLang="zh-CN" sz="1200" smtClean="0"/>
              <a:t>irst order predicate </a:t>
            </a:r>
            <a:r>
              <a:rPr lang="en-US" altLang="zh-CN" sz="1200" smtClean="0">
                <a:solidFill>
                  <a:srgbClr val="FF0000"/>
                </a:solidFill>
              </a:rPr>
              <a:t>C</a:t>
            </a:r>
            <a:r>
              <a:rPr lang="en-US" altLang="zh-CN" sz="1200" smtClean="0"/>
              <a:t>alculus formal system</a:t>
            </a:r>
            <a:r>
              <a:rPr lang="zh-CN" altLang="en-US" smtClean="0">
                <a:ea typeface="宋体" pitchFamily="2" charset="-122"/>
              </a:rPr>
              <a:t>）</a:t>
            </a:r>
          </a:p>
          <a:p>
            <a:pPr lvl="1" eaLnBrk="1" hangingPunct="1">
              <a:defRPr/>
            </a:pPr>
            <a:r>
              <a:rPr lang="zh-CN" altLang="en-US" smtClean="0">
                <a:ea typeface="宋体" pitchFamily="2" charset="-122"/>
              </a:rPr>
              <a:t>字母表及合式公式的定义如前所述</a:t>
            </a:r>
            <a:endParaRPr lang="zh-CN" altLang="en-US" smtClean="0">
              <a:ea typeface="Arial Unicode MS" pitchFamily="34" charset="-122"/>
              <a:cs typeface="Arial Unicode MS" pitchFamily="34" charset="-122"/>
            </a:endParaRPr>
          </a:p>
          <a:p>
            <a:pPr lvl="1" eaLnBrk="1" hangingPunct="1">
              <a:defRPr/>
            </a:pPr>
            <a:r>
              <a:rPr lang="zh-CN" altLang="en-US" smtClean="0">
                <a:ea typeface="宋体" pitchFamily="2" charset="-122"/>
              </a:rPr>
              <a:t>公理模式和推理规则</a:t>
            </a:r>
            <a:endParaRPr lang="zh-CN" altLang="en-US" smtClean="0">
              <a:ea typeface="Arial Unicode MS" pitchFamily="34" charset="-122"/>
              <a:cs typeface="Arial Unicode MS" pitchFamily="34" charset="-122"/>
            </a:endParaRPr>
          </a:p>
          <a:p>
            <a:pPr lvl="2" eaLnBrk="1" hangingPunct="1">
              <a:defRPr/>
            </a:pPr>
            <a:r>
              <a:rPr lang="en-US" altLang="zh-CN" smtClean="0">
                <a:ea typeface="宋体" pitchFamily="2" charset="-122"/>
              </a:rPr>
              <a:t>Ax1. A→(B→A)</a:t>
            </a:r>
            <a:endParaRPr lang="en-US" altLang="zh-CN" smtClean="0">
              <a:ea typeface="Arial Unicode MS" pitchFamily="34" charset="-122"/>
              <a:cs typeface="Arial Unicode MS" pitchFamily="34" charset="-122"/>
            </a:endParaRPr>
          </a:p>
          <a:p>
            <a:pPr lvl="2" eaLnBrk="1" hangingPunct="1">
              <a:defRPr/>
            </a:pPr>
            <a:r>
              <a:rPr lang="en-US" altLang="zh-CN" smtClean="0">
                <a:ea typeface="宋体" pitchFamily="2" charset="-122"/>
              </a:rPr>
              <a:t>Ax2. (A→(B→C))→((A→B)→(A→C))</a:t>
            </a:r>
            <a:endParaRPr lang="en-US" altLang="zh-CN" smtClean="0">
              <a:ea typeface="Arial Unicode MS" pitchFamily="34" charset="-122"/>
              <a:cs typeface="Arial Unicode MS" pitchFamily="34" charset="-122"/>
            </a:endParaRPr>
          </a:p>
          <a:p>
            <a:pPr lvl="2" eaLnBrk="1" hangingPunct="1">
              <a:defRPr/>
            </a:pPr>
            <a:r>
              <a:rPr lang="en-US" altLang="zh-CN" smtClean="0">
                <a:ea typeface="宋体" pitchFamily="2" charset="-122"/>
              </a:rPr>
              <a:t>Ax3. (</a:t>
            </a:r>
            <a:r>
              <a:rPr lang="en-US" altLang="zh-CN" smtClean="0">
                <a:ea typeface="Arial Unicode MS" pitchFamily="34" charset="-122"/>
                <a:cs typeface="Arial Unicode MS" pitchFamily="34" charset="-122"/>
                <a:sym typeface="Symbol" pitchFamily="18" charset="2"/>
              </a:rPr>
              <a:t></a:t>
            </a:r>
            <a:r>
              <a:rPr lang="en-US" altLang="zh-CN" smtClean="0">
                <a:ea typeface="宋体" pitchFamily="2" charset="-122"/>
              </a:rPr>
              <a:t>A→</a:t>
            </a:r>
            <a:r>
              <a:rPr lang="en-US" altLang="zh-CN" smtClean="0">
                <a:ea typeface="Arial Unicode MS" pitchFamily="34" charset="-122"/>
                <a:cs typeface="Arial Unicode MS" pitchFamily="34" charset="-122"/>
                <a:sym typeface="Symbol" pitchFamily="18" charset="2"/>
              </a:rPr>
              <a:t></a:t>
            </a:r>
            <a:r>
              <a:rPr lang="en-US" altLang="zh-CN" smtClean="0">
                <a:ea typeface="宋体" pitchFamily="2" charset="-122"/>
              </a:rPr>
              <a:t>B)→(B→A)</a:t>
            </a:r>
            <a:r>
              <a:rPr lang="en-US" altLang="zh-CN" smtClean="0">
                <a:ea typeface="Arial Unicode MS" pitchFamily="34" charset="-122"/>
                <a:cs typeface="Arial Unicode MS" pitchFamily="34" charset="-122"/>
              </a:rPr>
              <a:t> </a:t>
            </a:r>
          </a:p>
          <a:p>
            <a:pPr lvl="2" eaLnBrk="1" hangingPunct="1">
              <a:defRPr/>
            </a:pPr>
            <a:r>
              <a:rPr lang="en-US" altLang="zh-CN" smtClean="0">
                <a:ea typeface="宋体" pitchFamily="2" charset="-122"/>
              </a:rPr>
              <a:t>Ax4. </a:t>
            </a:r>
            <a:r>
              <a:rPr lang="en-US" altLang="zh-CN" smtClean="0">
                <a:ea typeface="Arial Unicode MS" pitchFamily="34" charset="-122"/>
                <a:cs typeface="Arial Unicode MS" pitchFamily="34" charset="-122"/>
                <a:sym typeface="Symbol" pitchFamily="18" charset="2"/>
              </a:rPr>
              <a:t></a:t>
            </a:r>
            <a:r>
              <a:rPr lang="en-US" altLang="zh-CN" i="1" smtClean="0">
                <a:ea typeface="宋体" pitchFamily="2" charset="-122"/>
              </a:rPr>
              <a:t>v</a:t>
            </a:r>
            <a:r>
              <a:rPr lang="en-US" altLang="zh-CN" smtClean="0">
                <a:ea typeface="宋体" pitchFamily="2" charset="-122"/>
              </a:rPr>
              <a:t>A→A</a:t>
            </a:r>
            <a:r>
              <a:rPr lang="en-US" altLang="zh-CN" i="1" baseline="-30000" smtClean="0">
                <a:ea typeface="宋体" pitchFamily="2" charset="-122"/>
              </a:rPr>
              <a:t>t</a:t>
            </a:r>
            <a:r>
              <a:rPr lang="en-US" altLang="zh-CN" baseline="-30000" smtClean="0">
                <a:ea typeface="宋体" pitchFamily="2" charset="-122"/>
              </a:rPr>
              <a:t>/</a:t>
            </a:r>
            <a:r>
              <a:rPr lang="en-US" altLang="zh-CN" i="1" baseline="-30000" smtClean="0">
                <a:ea typeface="宋体" pitchFamily="2" charset="-122"/>
              </a:rPr>
              <a:t>v</a:t>
            </a:r>
            <a:r>
              <a:rPr lang="en-US" altLang="zh-CN" smtClean="0">
                <a:ea typeface="宋体" pitchFamily="2" charset="-122"/>
              </a:rPr>
              <a:t> (</a:t>
            </a:r>
            <a:r>
              <a:rPr lang="en-US" altLang="zh-CN" i="1" smtClean="0">
                <a:ea typeface="宋体" pitchFamily="2" charset="-122"/>
              </a:rPr>
              <a:t>t</a:t>
            </a:r>
            <a:r>
              <a:rPr lang="zh-CN" altLang="en-US" smtClean="0">
                <a:ea typeface="宋体" pitchFamily="2" charset="-122"/>
              </a:rPr>
              <a:t>对</a:t>
            </a:r>
            <a:r>
              <a:rPr lang="en-US" altLang="zh-CN" smtClean="0">
                <a:ea typeface="宋体" pitchFamily="2" charset="-122"/>
              </a:rPr>
              <a:t>A</a:t>
            </a:r>
            <a:r>
              <a:rPr lang="zh-CN" altLang="en-US" smtClean="0">
                <a:ea typeface="宋体" pitchFamily="2" charset="-122"/>
              </a:rPr>
              <a:t>中变元</a:t>
            </a:r>
            <a:r>
              <a:rPr lang="en-US" altLang="zh-CN" i="1" smtClean="0">
                <a:ea typeface="宋体" pitchFamily="2" charset="-122"/>
              </a:rPr>
              <a:t>v</a:t>
            </a:r>
            <a:r>
              <a:rPr lang="zh-CN" altLang="en-US" smtClean="0">
                <a:ea typeface="宋体" pitchFamily="2" charset="-122"/>
              </a:rPr>
              <a:t>可代入</a:t>
            </a:r>
            <a:r>
              <a:rPr lang="en-US" altLang="zh-CN" smtClean="0">
                <a:ea typeface="宋体" pitchFamily="2" charset="-122"/>
              </a:rPr>
              <a:t>)</a:t>
            </a:r>
            <a:r>
              <a:rPr lang="en-US" altLang="zh-CN" smtClean="0">
                <a:ea typeface="Arial Unicode MS" pitchFamily="34" charset="-122"/>
                <a:cs typeface="Arial Unicode MS" pitchFamily="34" charset="-122"/>
              </a:rPr>
              <a:t> </a:t>
            </a:r>
          </a:p>
          <a:p>
            <a:pPr lvl="2" eaLnBrk="1" hangingPunct="1">
              <a:defRPr/>
            </a:pPr>
            <a:r>
              <a:rPr lang="en-US" altLang="zh-CN" smtClean="0">
                <a:ea typeface="宋体" pitchFamily="2" charset="-122"/>
              </a:rPr>
              <a:t>Ax5. </a:t>
            </a:r>
            <a:r>
              <a:rPr lang="en-US" altLang="zh-CN" smtClean="0">
                <a:ea typeface="Arial Unicode MS" pitchFamily="34" charset="-122"/>
                <a:cs typeface="Arial Unicode MS" pitchFamily="34" charset="-122"/>
                <a:sym typeface="Symbol" pitchFamily="18" charset="2"/>
              </a:rPr>
              <a:t></a:t>
            </a:r>
            <a:r>
              <a:rPr lang="en-US" altLang="zh-CN" i="1" smtClean="0">
                <a:ea typeface="宋体" pitchFamily="2" charset="-122"/>
              </a:rPr>
              <a:t>v</a:t>
            </a:r>
            <a:r>
              <a:rPr lang="en-US" altLang="zh-CN" smtClean="0">
                <a:ea typeface="宋体" pitchFamily="2" charset="-122"/>
              </a:rPr>
              <a:t>(A→B)→(</a:t>
            </a:r>
            <a:r>
              <a:rPr lang="en-US" altLang="zh-CN" smtClean="0">
                <a:ea typeface="Arial Unicode MS" pitchFamily="34" charset="-122"/>
                <a:cs typeface="Arial Unicode MS" pitchFamily="34" charset="-122"/>
                <a:sym typeface="Symbol" pitchFamily="18" charset="2"/>
              </a:rPr>
              <a:t></a:t>
            </a:r>
            <a:r>
              <a:rPr lang="en-US" altLang="zh-CN" i="1" smtClean="0">
                <a:ea typeface="宋体" pitchFamily="2" charset="-122"/>
              </a:rPr>
              <a:t>v</a:t>
            </a:r>
            <a:r>
              <a:rPr lang="en-US" altLang="zh-CN" smtClean="0">
                <a:ea typeface="宋体" pitchFamily="2" charset="-122"/>
              </a:rPr>
              <a:t>A→</a:t>
            </a:r>
            <a:r>
              <a:rPr lang="en-US" altLang="zh-CN" smtClean="0">
                <a:ea typeface="Arial Unicode MS" pitchFamily="34" charset="-122"/>
                <a:cs typeface="Arial Unicode MS" pitchFamily="34" charset="-122"/>
                <a:sym typeface="Symbol" pitchFamily="18" charset="2"/>
              </a:rPr>
              <a:t></a:t>
            </a:r>
            <a:r>
              <a:rPr lang="en-US" altLang="zh-CN" i="1" smtClean="0">
                <a:ea typeface="宋体" pitchFamily="2" charset="-122"/>
              </a:rPr>
              <a:t>v</a:t>
            </a:r>
            <a:r>
              <a:rPr lang="en-US" altLang="zh-CN" smtClean="0">
                <a:ea typeface="宋体" pitchFamily="2" charset="-122"/>
              </a:rPr>
              <a:t>B)</a:t>
            </a:r>
            <a:endParaRPr lang="en-US" altLang="zh-CN" smtClean="0">
              <a:ea typeface="Arial Unicode MS" pitchFamily="34" charset="-122"/>
              <a:cs typeface="Arial Unicode MS" pitchFamily="34" charset="-122"/>
            </a:endParaRPr>
          </a:p>
          <a:p>
            <a:pPr lvl="2" eaLnBrk="1" hangingPunct="1">
              <a:defRPr/>
            </a:pPr>
            <a:r>
              <a:rPr lang="en-US" altLang="zh-CN" smtClean="0">
                <a:ea typeface="宋体" pitchFamily="2" charset="-122"/>
              </a:rPr>
              <a:t>Ax6. A→</a:t>
            </a:r>
            <a:r>
              <a:rPr lang="en-US" altLang="zh-CN" smtClean="0">
                <a:ea typeface="宋体" pitchFamily="2" charset="-122"/>
                <a:sym typeface="Symbol" pitchFamily="18" charset="2"/>
              </a:rPr>
              <a:t></a:t>
            </a:r>
            <a:r>
              <a:rPr lang="en-US" altLang="zh-CN" i="1" smtClean="0">
                <a:ea typeface="宋体" pitchFamily="2" charset="-122"/>
              </a:rPr>
              <a:t>v</a:t>
            </a:r>
            <a:r>
              <a:rPr lang="en-US" altLang="zh-CN" smtClean="0">
                <a:ea typeface="宋体" pitchFamily="2" charset="-122"/>
              </a:rPr>
              <a:t>A (</a:t>
            </a:r>
            <a:r>
              <a:rPr lang="en-US" altLang="zh-CN" i="1" smtClean="0">
                <a:ea typeface="宋体" pitchFamily="2" charset="-122"/>
              </a:rPr>
              <a:t>v</a:t>
            </a:r>
            <a:r>
              <a:rPr lang="zh-CN" altLang="en-US" smtClean="0">
                <a:ea typeface="宋体" pitchFamily="2" charset="-122"/>
              </a:rPr>
              <a:t>在</a:t>
            </a:r>
            <a:r>
              <a:rPr lang="en-US" altLang="zh-CN" smtClean="0">
                <a:ea typeface="宋体" pitchFamily="2" charset="-122"/>
              </a:rPr>
              <a:t>A</a:t>
            </a:r>
            <a:r>
              <a:rPr lang="zh-CN" altLang="en-US" smtClean="0">
                <a:ea typeface="宋体" pitchFamily="2" charset="-122"/>
              </a:rPr>
              <a:t>中无自由出现</a:t>
            </a:r>
            <a:r>
              <a:rPr lang="en-US" altLang="zh-CN" smtClean="0">
                <a:ea typeface="宋体" pitchFamily="2" charset="-122"/>
              </a:rPr>
              <a:t>)</a:t>
            </a:r>
            <a:r>
              <a:rPr lang="en-US" altLang="zh-CN" smtClean="0"/>
              <a:t> </a:t>
            </a:r>
          </a:p>
          <a:p>
            <a:pPr lvl="2" eaLnBrk="1" hangingPunct="1">
              <a:defRPr/>
            </a:pPr>
            <a:endParaRPr lang="en-US" altLang="zh-CN" smtClean="0"/>
          </a:p>
          <a:p>
            <a:pPr lvl="2" eaLnBrk="1" hangingPunct="1">
              <a:defRPr/>
            </a:pPr>
            <a:r>
              <a:rPr lang="en-US" altLang="zh-CN" smtClean="0"/>
              <a:t>R.    </a:t>
            </a:r>
            <a:r>
              <a:rPr lang="en-US" altLang="zh-CN" u="sng" smtClean="0"/>
              <a:t>A, </a:t>
            </a:r>
            <a:r>
              <a:rPr lang="en-US" altLang="zh-CN" u="sng" smtClean="0">
                <a:ea typeface="宋体" pitchFamily="2" charset="-122"/>
              </a:rPr>
              <a:t>A→B</a:t>
            </a:r>
            <a:br>
              <a:rPr lang="en-US" altLang="zh-CN" u="sng" smtClean="0">
                <a:ea typeface="宋体" pitchFamily="2" charset="-122"/>
              </a:rPr>
            </a:br>
            <a:r>
              <a:rPr lang="en-US" altLang="zh-CN" smtClean="0">
                <a:ea typeface="宋体" pitchFamily="2" charset="-122"/>
              </a:rPr>
              <a:t>	  B</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pPr eaLnBrk="1" hangingPunct="1">
              <a:defRPr/>
            </a:pPr>
            <a:r>
              <a:rPr lang="en-US" altLang="zh-CN" smtClean="0"/>
              <a:t>Predicate Logic</a:t>
            </a:r>
          </a:p>
        </p:txBody>
      </p:sp>
      <p:sp>
        <p:nvSpPr>
          <p:cNvPr id="197635" name="Rectangle 3"/>
          <p:cNvSpPr>
            <a:spLocks noGrp="1" noChangeArrowheads="1"/>
          </p:cNvSpPr>
          <p:nvPr>
            <p:ph type="body" idx="1"/>
          </p:nvPr>
        </p:nvSpPr>
        <p:spPr/>
        <p:txBody>
          <a:bodyPr/>
          <a:lstStyle/>
          <a:p>
            <a:pPr eaLnBrk="1" hangingPunct="1">
              <a:defRPr/>
            </a:pPr>
            <a:r>
              <a:rPr lang="zh-CN" altLang="en-US" sz="2800" smtClean="0"/>
              <a:t>全称推广规则</a:t>
            </a:r>
            <a:r>
              <a:rPr lang="en-US" altLang="zh-CN" sz="2800" smtClean="0"/>
              <a:t>:</a:t>
            </a:r>
            <a:r>
              <a:rPr lang="zh-CN" altLang="en-US" sz="2800" smtClean="0"/>
              <a:t>对</a:t>
            </a:r>
            <a:r>
              <a:rPr lang="en-US" altLang="zh-CN" sz="2800" smtClean="0"/>
              <a:t>FC</a:t>
            </a:r>
            <a:r>
              <a:rPr lang="zh-CN" altLang="en-US" sz="2800" smtClean="0"/>
              <a:t>中任一公式</a:t>
            </a:r>
            <a:r>
              <a:rPr lang="en-US" altLang="zh-CN" sz="2800" smtClean="0"/>
              <a:t>A</a:t>
            </a:r>
            <a:r>
              <a:rPr lang="zh-CN" altLang="en-US" sz="2800" smtClean="0"/>
              <a:t>和变元</a:t>
            </a:r>
            <a:r>
              <a:rPr lang="en-US" altLang="zh-CN" sz="2800" i="1" smtClean="0"/>
              <a:t>v</a:t>
            </a:r>
            <a:r>
              <a:rPr lang="en-US" altLang="zh-CN" sz="2800" smtClean="0"/>
              <a:t>,</a:t>
            </a:r>
            <a:r>
              <a:rPr lang="zh-CN" altLang="en-US" sz="2800" smtClean="0"/>
              <a:t>如果├</a:t>
            </a:r>
            <a:r>
              <a:rPr lang="en-US" altLang="zh-CN" sz="2800" smtClean="0"/>
              <a:t>A,</a:t>
            </a:r>
            <a:r>
              <a:rPr lang="zh-CN" altLang="en-US" sz="2800" smtClean="0"/>
              <a:t>那么</a:t>
            </a:r>
            <a:r>
              <a:rPr lang="zh-CN" altLang="en-US" sz="2800" smtClean="0">
                <a:sym typeface="Symbol" pitchFamily="18" charset="2"/>
              </a:rPr>
              <a:t></a:t>
            </a:r>
            <a:r>
              <a:rPr lang="en-US" altLang="zh-CN" sz="2800" i="1" smtClean="0"/>
              <a:t>v</a:t>
            </a:r>
            <a:r>
              <a:rPr lang="en-US" altLang="zh-CN" sz="2800" smtClean="0"/>
              <a:t>A</a:t>
            </a:r>
            <a:r>
              <a:rPr lang="zh-CN" altLang="en-US" sz="2800" smtClean="0"/>
              <a:t>。</a:t>
            </a:r>
          </a:p>
          <a:p>
            <a:pPr eaLnBrk="1" hangingPunct="1">
              <a:defRPr/>
            </a:pPr>
            <a:endParaRPr lang="zh-CN" altLang="en-US" sz="2800" smtClean="0"/>
          </a:p>
          <a:p>
            <a:pPr eaLnBrk="1" hangingPunct="1">
              <a:defRPr/>
            </a:pPr>
            <a:r>
              <a:rPr lang="zh-CN" altLang="en-US" sz="2800" smtClean="0"/>
              <a:t>定理：设</a:t>
            </a:r>
            <a:r>
              <a:rPr lang="zh-CN" altLang="en-US" sz="2800" smtClean="0">
                <a:sym typeface="Symbol" pitchFamily="18" charset="2"/>
              </a:rPr>
              <a:t></a:t>
            </a:r>
            <a:r>
              <a:rPr lang="zh-CN" altLang="en-US" sz="2800" smtClean="0"/>
              <a:t>为</a:t>
            </a:r>
            <a:r>
              <a:rPr lang="en-US" altLang="zh-CN" sz="2800" smtClean="0"/>
              <a:t>FC</a:t>
            </a:r>
            <a:r>
              <a:rPr lang="zh-CN" altLang="en-US" sz="2800" smtClean="0"/>
              <a:t>的任一公式集</a:t>
            </a:r>
            <a:r>
              <a:rPr lang="en-US" altLang="zh-CN" sz="2800" smtClean="0"/>
              <a:t>,A</a:t>
            </a:r>
            <a:r>
              <a:rPr lang="zh-CN" altLang="en-US" sz="2800" smtClean="0"/>
              <a:t>和</a:t>
            </a:r>
            <a:r>
              <a:rPr lang="en-US" altLang="zh-CN" sz="2800" smtClean="0"/>
              <a:t>B</a:t>
            </a:r>
            <a:r>
              <a:rPr lang="zh-CN" altLang="en-US" sz="2800" smtClean="0"/>
              <a:t>为</a:t>
            </a:r>
            <a:r>
              <a:rPr lang="en-US" altLang="zh-CN" sz="2800" smtClean="0"/>
              <a:t>FC</a:t>
            </a:r>
            <a:r>
              <a:rPr lang="zh-CN" altLang="en-US" sz="2800" smtClean="0"/>
              <a:t>的任意公式</a:t>
            </a:r>
            <a:r>
              <a:rPr lang="en-US" altLang="zh-CN" sz="2800" smtClean="0"/>
              <a:t>,</a:t>
            </a:r>
            <a:r>
              <a:rPr lang="zh-CN" altLang="en-US" sz="2800" smtClean="0"/>
              <a:t>那么</a:t>
            </a:r>
            <a:r>
              <a:rPr lang="zh-CN" altLang="en-US" sz="2800" smtClean="0">
                <a:sym typeface="Symbol" pitchFamily="18" charset="2"/>
              </a:rPr>
              <a:t></a:t>
            </a:r>
            <a:r>
              <a:rPr lang="en-US" altLang="zh-CN" sz="2800" smtClean="0"/>
              <a:t>:A├B iff </a:t>
            </a:r>
            <a:r>
              <a:rPr lang="en-US" altLang="zh-CN" sz="2800" smtClean="0">
                <a:sym typeface="Symbol" pitchFamily="18" charset="2"/>
              </a:rPr>
              <a:t></a:t>
            </a:r>
            <a:r>
              <a:rPr lang="en-US" altLang="zh-CN" sz="2800" smtClean="0"/>
              <a:t>├A→B</a:t>
            </a:r>
            <a:r>
              <a:rPr lang="zh-CN" altLang="en-US" sz="2800" smtClean="0"/>
              <a:t>。</a:t>
            </a:r>
          </a:p>
          <a:p>
            <a:pPr eaLnBrk="1" hangingPunct="1">
              <a:defRPr/>
            </a:pPr>
            <a:r>
              <a:rPr lang="zh-CN" altLang="en-US" sz="2800" smtClean="0"/>
              <a:t>定理：</a:t>
            </a:r>
            <a:r>
              <a:rPr lang="en-US" altLang="zh-CN" sz="2800" smtClean="0"/>
              <a:t>FC</a:t>
            </a:r>
            <a:r>
              <a:rPr lang="zh-CN" altLang="en-US" sz="2800" smtClean="0"/>
              <a:t>是可靠的（</a:t>
            </a:r>
            <a:r>
              <a:rPr lang="en-US" altLang="zh-CN" sz="2800" smtClean="0"/>
              <a:t>sound</a:t>
            </a:r>
            <a:r>
              <a:rPr lang="zh-CN" altLang="en-US" sz="2800" smtClean="0"/>
              <a:t>）。</a:t>
            </a:r>
          </a:p>
          <a:p>
            <a:pPr eaLnBrk="1" hangingPunct="1">
              <a:defRPr/>
            </a:pPr>
            <a:r>
              <a:rPr lang="zh-CN" altLang="en-US" sz="2800" smtClean="0"/>
              <a:t>定理：</a:t>
            </a:r>
            <a:r>
              <a:rPr lang="en-US" altLang="zh-CN" sz="2800" smtClean="0"/>
              <a:t>FC</a:t>
            </a:r>
            <a:r>
              <a:rPr lang="zh-CN" altLang="en-US" sz="2800" smtClean="0"/>
              <a:t>是完全的（</a:t>
            </a:r>
            <a:r>
              <a:rPr lang="en-US" altLang="zh-CN" sz="2800" smtClean="0"/>
              <a:t>complete</a:t>
            </a:r>
            <a:r>
              <a:rPr lang="zh-CN" altLang="en-US" sz="2800" smtClean="0"/>
              <a:t>）。</a:t>
            </a:r>
          </a:p>
          <a:p>
            <a:pPr eaLnBrk="1" hangingPunct="1">
              <a:defRPr/>
            </a:pPr>
            <a:r>
              <a:rPr lang="zh-CN" altLang="en-US" sz="2800" smtClean="0"/>
              <a:t>定理：</a:t>
            </a:r>
            <a:r>
              <a:rPr lang="en-US" altLang="zh-CN" sz="2800" smtClean="0"/>
              <a:t>FC</a:t>
            </a:r>
            <a:r>
              <a:rPr lang="zh-CN" altLang="en-US" sz="2800" smtClean="0"/>
              <a:t>是半可判定的（</a:t>
            </a:r>
            <a:r>
              <a:rPr lang="en-US" altLang="zh-CN" sz="2800" smtClean="0"/>
              <a:t>semi-decidable</a:t>
            </a:r>
            <a:r>
              <a:rPr lang="zh-CN" altLang="en-US" sz="2800" smtClean="0"/>
              <a: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defRPr/>
            </a:pPr>
            <a:r>
              <a:rPr lang="zh-CN" altLang="en-US" smtClean="0"/>
              <a:t>学习要求</a:t>
            </a:r>
          </a:p>
        </p:txBody>
      </p:sp>
      <p:sp>
        <p:nvSpPr>
          <p:cNvPr id="49155" name="Rectangle 3"/>
          <p:cNvSpPr>
            <a:spLocks noGrp="1" noChangeArrowheads="1"/>
          </p:cNvSpPr>
          <p:nvPr>
            <p:ph type="body" idx="1"/>
          </p:nvPr>
        </p:nvSpPr>
        <p:spPr/>
        <p:txBody>
          <a:bodyPr/>
          <a:lstStyle/>
          <a:p>
            <a:pPr eaLnBrk="1" hangingPunct="1">
              <a:defRPr/>
            </a:pPr>
            <a:r>
              <a:rPr lang="zh-CN" altLang="en-US" dirty="0" smtClean="0"/>
              <a:t>能描述</a:t>
            </a:r>
            <a:r>
              <a:rPr lang="zh-CN" altLang="en-US" dirty="0" smtClean="0"/>
              <a:t>逻辑学</a:t>
            </a:r>
            <a:r>
              <a:rPr lang="zh-CN" altLang="en-US" dirty="0" smtClean="0"/>
              <a:t>发展史及现代逻辑学体系</a:t>
            </a:r>
          </a:p>
          <a:p>
            <a:pPr eaLnBrk="1" hangingPunct="1">
              <a:defRPr/>
            </a:pPr>
            <a:r>
              <a:rPr lang="zh-CN" altLang="en-US" dirty="0" smtClean="0"/>
              <a:t>能解释</a:t>
            </a:r>
            <a:r>
              <a:rPr lang="zh-CN" altLang="en-US" dirty="0" smtClean="0"/>
              <a:t>命题逻辑</a:t>
            </a:r>
            <a:r>
              <a:rPr lang="zh-CN" altLang="en-US" dirty="0" smtClean="0"/>
              <a:t>语法、语义与命题演算</a:t>
            </a:r>
          </a:p>
          <a:p>
            <a:pPr eaLnBrk="1" hangingPunct="1">
              <a:defRPr/>
            </a:pPr>
            <a:r>
              <a:rPr lang="zh-CN" altLang="en-US" dirty="0" smtClean="0"/>
              <a:t>能解释</a:t>
            </a:r>
            <a:r>
              <a:rPr lang="zh-CN" altLang="en-US" dirty="0" smtClean="0"/>
              <a:t>谓词逻辑</a:t>
            </a:r>
            <a:r>
              <a:rPr lang="zh-CN" altLang="en-US" dirty="0" smtClean="0"/>
              <a:t>语法、语义与</a:t>
            </a:r>
            <a:r>
              <a:rPr lang="zh-CN" altLang="en-US" dirty="0" smtClean="0"/>
              <a:t>谓词演算</a:t>
            </a:r>
            <a:endParaRPr lang="en-US" altLang="zh-CN" dirty="0" smtClean="0"/>
          </a:p>
          <a:p>
            <a:pPr eaLnBrk="1" hangingPunct="1">
              <a:defRPr/>
            </a:pPr>
            <a:r>
              <a:rPr lang="zh-CN" altLang="en-US" smtClean="0"/>
              <a:t>能利用谓词逻辑法进行知识表示</a:t>
            </a:r>
            <a:endParaRPr lang="zh-CN" altLang="en-US" dirty="0" smtClean="0"/>
          </a:p>
        </p:txBody>
      </p:sp>
      <p:pic>
        <p:nvPicPr>
          <p:cNvPr id="6148" name="Picture 6" descr="http://www.gmatpill.com/images/logic.jpg"/>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4888" y="3860800"/>
            <a:ext cx="2828925" cy="283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pPr eaLnBrk="1" hangingPunct="1">
              <a:defRPr/>
            </a:pPr>
            <a:r>
              <a:rPr lang="en-US" altLang="zh-CN" smtClean="0"/>
              <a:t>Predicate Logic</a:t>
            </a:r>
          </a:p>
        </p:txBody>
      </p:sp>
      <p:sp>
        <p:nvSpPr>
          <p:cNvPr id="199683" name="Rectangle 3"/>
          <p:cNvSpPr>
            <a:spLocks noGrp="1" noChangeArrowheads="1"/>
          </p:cNvSpPr>
          <p:nvPr>
            <p:ph type="body" idx="1"/>
          </p:nvPr>
        </p:nvSpPr>
        <p:spPr/>
        <p:txBody>
          <a:bodyPr/>
          <a:lstStyle/>
          <a:p>
            <a:pPr eaLnBrk="1" hangingPunct="1">
              <a:defRPr/>
            </a:pPr>
            <a:r>
              <a:rPr lang="zh-CN" altLang="en-US" smtClean="0">
                <a:latin typeface="仿宋_GB2312" pitchFamily="49" charset="-122"/>
              </a:rPr>
              <a:t>例题：</a:t>
            </a:r>
          </a:p>
          <a:p>
            <a:pPr lvl="1" eaLnBrk="1" hangingPunct="1">
              <a:defRPr/>
            </a:pPr>
            <a:r>
              <a:rPr lang="zh-CN" altLang="en-US" smtClean="0">
                <a:latin typeface="仿宋_GB2312" pitchFamily="49" charset="-122"/>
              </a:rPr>
              <a:t>用谓词逻辑表示以下句子：</a:t>
            </a:r>
            <a:br>
              <a:rPr lang="zh-CN" altLang="en-US" smtClean="0">
                <a:latin typeface="仿宋_GB2312" pitchFamily="49" charset="-122"/>
              </a:rPr>
            </a:br>
            <a:r>
              <a:rPr lang="zh-CN" altLang="en-US" smtClean="0">
                <a:latin typeface="仿宋_GB2312" pitchFamily="49" charset="-122"/>
              </a:rPr>
              <a:t/>
            </a:r>
            <a:br>
              <a:rPr lang="zh-CN" altLang="en-US" smtClean="0">
                <a:latin typeface="仿宋_GB2312" pitchFamily="49" charset="-122"/>
              </a:rPr>
            </a:br>
            <a:r>
              <a:rPr lang="zh-CN" altLang="en-US" smtClean="0">
                <a:latin typeface="仿宋_GB2312" pitchFamily="49" charset="-122"/>
              </a:rPr>
              <a:t>有些学生喜欢所有老师。所有学生都不喜欢误人子弟的老师。所以没有老师是误人子弟的老师。  </a:t>
            </a:r>
          </a:p>
        </p:txBody>
      </p:sp>
      <p:pic>
        <p:nvPicPr>
          <p:cNvPr id="40964" name="Picture 5" descr="teacher_students_laptop_learning"/>
          <p:cNvPicPr>
            <a:picLocks noChangeAspect="1" noChangeArrowheads="1"/>
          </p:cNvPicPr>
          <p:nvPr/>
        </p:nvPicPr>
        <p:blipFill>
          <a:blip r:embed="rId2">
            <a:extLst>
              <a:ext uri="{28A0092B-C50C-407E-A947-70E740481C1C}">
                <a14:useLocalDpi xmlns:a14="http://schemas.microsoft.com/office/drawing/2010/main" val="0"/>
              </a:ext>
            </a:extLst>
          </a:blip>
          <a:srcRect l="2777" t="6242"/>
          <a:stretch>
            <a:fillRect/>
          </a:stretch>
        </p:blipFill>
        <p:spPr bwMode="auto">
          <a:xfrm>
            <a:off x="6084888" y="4221163"/>
            <a:ext cx="2555875" cy="217011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defRPr/>
            </a:pPr>
            <a:r>
              <a:rPr lang="en-US" altLang="zh-CN" smtClean="0"/>
              <a:t>Questions</a:t>
            </a:r>
          </a:p>
        </p:txBody>
      </p:sp>
      <p:sp>
        <p:nvSpPr>
          <p:cNvPr id="122887" name="Rectangle 7"/>
          <p:cNvSpPr>
            <a:spLocks noGrp="1" noChangeArrowheads="1"/>
          </p:cNvSpPr>
          <p:nvPr>
            <p:ph type="body" idx="1"/>
          </p:nvPr>
        </p:nvSpPr>
        <p:spPr/>
        <p:txBody>
          <a:bodyPr/>
          <a:lstStyle/>
          <a:p>
            <a:pPr eaLnBrk="1" hangingPunct="1">
              <a:defRPr/>
            </a:pPr>
            <a:r>
              <a:rPr lang="zh-CN" altLang="en-US" smtClean="0"/>
              <a:t>谓词逻辑表示法有何局限性？</a:t>
            </a:r>
          </a:p>
          <a:p>
            <a:pPr eaLnBrk="1" hangingPunct="1">
              <a:defRPr/>
            </a:pPr>
            <a:r>
              <a:rPr lang="zh-CN" altLang="en-US" smtClean="0"/>
              <a:t>吴文俊的几何定理证明用的是什么方法？</a:t>
            </a:r>
          </a:p>
        </p:txBody>
      </p:sp>
      <p:pic>
        <p:nvPicPr>
          <p:cNvPr id="47108"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2636838"/>
            <a:ext cx="2066925"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pPr eaLnBrk="1" hangingPunct="1">
              <a:defRPr/>
            </a:pPr>
            <a:r>
              <a:rPr lang="en-US" altLang="zh-CN" dirty="0" smtClean="0"/>
              <a:t>Logic</a:t>
            </a:r>
          </a:p>
        </p:txBody>
      </p:sp>
      <p:sp>
        <p:nvSpPr>
          <p:cNvPr id="155651" name="Rectangle 3"/>
          <p:cNvSpPr>
            <a:spLocks noGrp="1" noChangeArrowheads="1"/>
          </p:cNvSpPr>
          <p:nvPr>
            <p:ph type="body" idx="1"/>
          </p:nvPr>
        </p:nvSpPr>
        <p:spPr/>
        <p:txBody>
          <a:bodyPr/>
          <a:lstStyle/>
          <a:p>
            <a:pPr eaLnBrk="1" hangingPunct="1">
              <a:defRPr/>
            </a:pPr>
            <a:r>
              <a:rPr lang="en-US" altLang="zh-CN" smtClean="0"/>
              <a:t>Logic</a:t>
            </a:r>
            <a:r>
              <a:rPr lang="zh-CN" altLang="en-US" smtClean="0"/>
              <a:t>起源于古希腊语</a:t>
            </a:r>
            <a:r>
              <a:rPr lang="zh-CN" altLang="en-US" smtClean="0">
                <a:sym typeface="Symbol" pitchFamily="18" charset="2"/>
              </a:rPr>
              <a:t></a:t>
            </a:r>
            <a:r>
              <a:rPr lang="zh-CN" altLang="en-US" smtClean="0"/>
              <a:t> </a:t>
            </a:r>
            <a:r>
              <a:rPr lang="en-US" altLang="zh-CN" smtClean="0"/>
              <a:t>(logos)</a:t>
            </a:r>
          </a:p>
        </p:txBody>
      </p:sp>
      <p:pic>
        <p:nvPicPr>
          <p:cNvPr id="615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3727450"/>
            <a:ext cx="3706813" cy="299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697038"/>
            <a:ext cx="3683000" cy="288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8"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575" y="1508125"/>
            <a:ext cx="3700463"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9"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4625" y="2674938"/>
            <a:ext cx="3298825" cy="382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6156"/>
                                        </p:tgtEl>
                                        <p:attrNameLst>
                                          <p:attrName>style.visibility</p:attrName>
                                        </p:attrNameLst>
                                      </p:cBhvr>
                                      <p:to>
                                        <p:strVal val="visible"/>
                                      </p:to>
                                    </p:set>
                                    <p:anim calcmode="lin" valueType="num">
                                      <p:cBhvr>
                                        <p:cTn id="7" dur="500" fill="hold"/>
                                        <p:tgtEl>
                                          <p:spTgt spid="6156"/>
                                        </p:tgtEl>
                                        <p:attrNameLst>
                                          <p:attrName>ppt_w</p:attrName>
                                        </p:attrNameLst>
                                      </p:cBhvr>
                                      <p:tavLst>
                                        <p:tav tm="0">
                                          <p:val>
                                            <p:fltVal val="0"/>
                                          </p:val>
                                        </p:tav>
                                        <p:tav tm="100000">
                                          <p:val>
                                            <p:strVal val="#ppt_w"/>
                                          </p:val>
                                        </p:tav>
                                      </p:tavLst>
                                    </p:anim>
                                    <p:anim calcmode="lin" valueType="num">
                                      <p:cBhvr>
                                        <p:cTn id="8" dur="500" fill="hold"/>
                                        <p:tgtEl>
                                          <p:spTgt spid="6156"/>
                                        </p:tgtEl>
                                        <p:attrNameLst>
                                          <p:attrName>ppt_h</p:attrName>
                                        </p:attrNameLst>
                                      </p:cBhvr>
                                      <p:tavLst>
                                        <p:tav tm="0">
                                          <p:val>
                                            <p:fltVal val="0"/>
                                          </p:val>
                                        </p:tav>
                                        <p:tav tm="100000">
                                          <p:val>
                                            <p:strVal val="#ppt_h"/>
                                          </p:val>
                                        </p:tav>
                                      </p:tavLst>
                                    </p:anim>
                                    <p:animEffect transition="in" filter="fade">
                                      <p:cBhvr>
                                        <p:cTn id="9" dur="500"/>
                                        <p:tgtEl>
                                          <p:spTgt spid="615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6157"/>
                                        </p:tgtEl>
                                        <p:attrNameLst>
                                          <p:attrName>style.visibility</p:attrName>
                                        </p:attrNameLst>
                                      </p:cBhvr>
                                      <p:to>
                                        <p:strVal val="visible"/>
                                      </p:to>
                                    </p:set>
                                    <p:anim calcmode="lin" valueType="num">
                                      <p:cBhvr>
                                        <p:cTn id="14" dur="500" fill="hold"/>
                                        <p:tgtEl>
                                          <p:spTgt spid="6157"/>
                                        </p:tgtEl>
                                        <p:attrNameLst>
                                          <p:attrName>ppt_w</p:attrName>
                                        </p:attrNameLst>
                                      </p:cBhvr>
                                      <p:tavLst>
                                        <p:tav tm="0">
                                          <p:val>
                                            <p:fltVal val="0"/>
                                          </p:val>
                                        </p:tav>
                                        <p:tav tm="100000">
                                          <p:val>
                                            <p:strVal val="#ppt_w"/>
                                          </p:val>
                                        </p:tav>
                                      </p:tavLst>
                                    </p:anim>
                                    <p:anim calcmode="lin" valueType="num">
                                      <p:cBhvr>
                                        <p:cTn id="15" dur="500" fill="hold"/>
                                        <p:tgtEl>
                                          <p:spTgt spid="6157"/>
                                        </p:tgtEl>
                                        <p:attrNameLst>
                                          <p:attrName>ppt_h</p:attrName>
                                        </p:attrNameLst>
                                      </p:cBhvr>
                                      <p:tavLst>
                                        <p:tav tm="0">
                                          <p:val>
                                            <p:fltVal val="0"/>
                                          </p:val>
                                        </p:tav>
                                        <p:tav tm="100000">
                                          <p:val>
                                            <p:strVal val="#ppt_h"/>
                                          </p:val>
                                        </p:tav>
                                      </p:tavLst>
                                    </p:anim>
                                    <p:animEffect transition="in" filter="fade">
                                      <p:cBhvr>
                                        <p:cTn id="16" dur="500"/>
                                        <p:tgtEl>
                                          <p:spTgt spid="615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nodeType="clickEffect">
                                  <p:stCondLst>
                                    <p:cond delay="0"/>
                                  </p:stCondLst>
                                  <p:childTnLst>
                                    <p:set>
                                      <p:cBhvr>
                                        <p:cTn id="20" dur="1" fill="hold">
                                          <p:stCondLst>
                                            <p:cond delay="0"/>
                                          </p:stCondLst>
                                        </p:cTn>
                                        <p:tgtEl>
                                          <p:spTgt spid="6158"/>
                                        </p:tgtEl>
                                        <p:attrNameLst>
                                          <p:attrName>style.visibility</p:attrName>
                                        </p:attrNameLst>
                                      </p:cBhvr>
                                      <p:to>
                                        <p:strVal val="visible"/>
                                      </p:to>
                                    </p:set>
                                    <p:anim calcmode="lin" valueType="num">
                                      <p:cBhvr>
                                        <p:cTn id="21" dur="500" fill="hold"/>
                                        <p:tgtEl>
                                          <p:spTgt spid="6158"/>
                                        </p:tgtEl>
                                        <p:attrNameLst>
                                          <p:attrName>ppt_w</p:attrName>
                                        </p:attrNameLst>
                                      </p:cBhvr>
                                      <p:tavLst>
                                        <p:tav tm="0">
                                          <p:val>
                                            <p:fltVal val="0"/>
                                          </p:val>
                                        </p:tav>
                                        <p:tav tm="100000">
                                          <p:val>
                                            <p:strVal val="#ppt_w"/>
                                          </p:val>
                                        </p:tav>
                                      </p:tavLst>
                                    </p:anim>
                                    <p:anim calcmode="lin" valueType="num">
                                      <p:cBhvr>
                                        <p:cTn id="22" dur="500" fill="hold"/>
                                        <p:tgtEl>
                                          <p:spTgt spid="6158"/>
                                        </p:tgtEl>
                                        <p:attrNameLst>
                                          <p:attrName>ppt_h</p:attrName>
                                        </p:attrNameLst>
                                      </p:cBhvr>
                                      <p:tavLst>
                                        <p:tav tm="0">
                                          <p:val>
                                            <p:fltVal val="0"/>
                                          </p:val>
                                        </p:tav>
                                        <p:tav tm="100000">
                                          <p:val>
                                            <p:strVal val="#ppt_h"/>
                                          </p:val>
                                        </p:tav>
                                      </p:tavLst>
                                    </p:anim>
                                    <p:animEffect transition="in" filter="fade">
                                      <p:cBhvr>
                                        <p:cTn id="23" dur="500"/>
                                        <p:tgtEl>
                                          <p:spTgt spid="615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16" fill="hold" nodeType="clickEffect">
                                  <p:stCondLst>
                                    <p:cond delay="0"/>
                                  </p:stCondLst>
                                  <p:childTnLst>
                                    <p:set>
                                      <p:cBhvr>
                                        <p:cTn id="27" dur="1" fill="hold">
                                          <p:stCondLst>
                                            <p:cond delay="0"/>
                                          </p:stCondLst>
                                        </p:cTn>
                                        <p:tgtEl>
                                          <p:spTgt spid="6159"/>
                                        </p:tgtEl>
                                        <p:attrNameLst>
                                          <p:attrName>style.visibility</p:attrName>
                                        </p:attrNameLst>
                                      </p:cBhvr>
                                      <p:to>
                                        <p:strVal val="visible"/>
                                      </p:to>
                                    </p:set>
                                    <p:anim calcmode="lin" valueType="num">
                                      <p:cBhvr>
                                        <p:cTn id="28" dur="500" fill="hold"/>
                                        <p:tgtEl>
                                          <p:spTgt spid="6159"/>
                                        </p:tgtEl>
                                        <p:attrNameLst>
                                          <p:attrName>ppt_w</p:attrName>
                                        </p:attrNameLst>
                                      </p:cBhvr>
                                      <p:tavLst>
                                        <p:tav tm="0">
                                          <p:val>
                                            <p:fltVal val="0"/>
                                          </p:val>
                                        </p:tav>
                                        <p:tav tm="100000">
                                          <p:val>
                                            <p:strVal val="#ppt_w"/>
                                          </p:val>
                                        </p:tav>
                                      </p:tavLst>
                                    </p:anim>
                                    <p:anim calcmode="lin" valueType="num">
                                      <p:cBhvr>
                                        <p:cTn id="29" dur="500" fill="hold"/>
                                        <p:tgtEl>
                                          <p:spTgt spid="6159"/>
                                        </p:tgtEl>
                                        <p:attrNameLst>
                                          <p:attrName>ppt_h</p:attrName>
                                        </p:attrNameLst>
                                      </p:cBhvr>
                                      <p:tavLst>
                                        <p:tav tm="0">
                                          <p:val>
                                            <p:fltVal val="0"/>
                                          </p:val>
                                        </p:tav>
                                        <p:tav tm="100000">
                                          <p:val>
                                            <p:strVal val="#ppt_h"/>
                                          </p:val>
                                        </p:tav>
                                      </p:tavLst>
                                    </p:anim>
                                    <p:animEffect transition="in" filter="fade">
                                      <p:cBhvr>
                                        <p:cTn id="30" dur="500"/>
                                        <p:tgtEl>
                                          <p:spTgt spid="6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eaLnBrk="1" hangingPunct="1">
              <a:defRPr/>
            </a:pPr>
            <a:r>
              <a:rPr lang="en-US" altLang="zh-CN" smtClean="0"/>
              <a:t>Logic</a:t>
            </a:r>
          </a:p>
        </p:txBody>
      </p:sp>
      <p:sp>
        <p:nvSpPr>
          <p:cNvPr id="205827" name="Rectangle 3"/>
          <p:cNvSpPr>
            <a:spLocks noGrp="1" noChangeArrowheads="1"/>
          </p:cNvSpPr>
          <p:nvPr>
            <p:ph type="body" idx="1"/>
          </p:nvPr>
        </p:nvSpPr>
        <p:spPr/>
        <p:txBody>
          <a:bodyPr/>
          <a:lstStyle/>
          <a:p>
            <a:pPr eaLnBrk="1" hangingPunct="1">
              <a:defRPr/>
            </a:pPr>
            <a:r>
              <a:rPr lang="en-US" altLang="en-US" smtClean="0">
                <a:ea typeface="宋体" pitchFamily="2" charset="-122"/>
              </a:rPr>
              <a:t>A</a:t>
            </a:r>
            <a:r>
              <a:rPr lang="en-US" altLang="en-US" smtClean="0">
                <a:ea typeface="宋体" pitchFamily="2" charset="-122"/>
                <a:sym typeface="Symbol" pitchFamily="18" charset="2"/>
              </a:rPr>
              <a:t></a:t>
            </a:r>
            <a:r>
              <a:rPr lang="zh-CN" altLang="en-US" smtClean="0"/>
              <a:t>用</a:t>
            </a:r>
            <a:r>
              <a:rPr lang="zh-CN" altLang="en-US" smtClean="0">
                <a:sym typeface="Symbol" pitchFamily="18" charset="2"/>
              </a:rPr>
              <a:t></a:t>
            </a:r>
            <a:r>
              <a:rPr lang="zh-CN" altLang="en-US" smtClean="0"/>
              <a:t>指议论和论证</a:t>
            </a:r>
          </a:p>
        </p:txBody>
      </p:sp>
      <p:pic>
        <p:nvPicPr>
          <p:cNvPr id="205830" name="Picture 6" descr="Aristot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1916113"/>
            <a:ext cx="3571875" cy="428625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205831" name="Line 7"/>
          <p:cNvSpPr>
            <a:spLocks noChangeShapeType="1"/>
          </p:cNvSpPr>
          <p:nvPr/>
        </p:nvSpPr>
        <p:spPr bwMode="auto">
          <a:xfrm>
            <a:off x="5002213" y="1628775"/>
            <a:ext cx="720725"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832" name="Line 8"/>
          <p:cNvSpPr>
            <a:spLocks noChangeShapeType="1"/>
          </p:cNvSpPr>
          <p:nvPr/>
        </p:nvSpPr>
        <p:spPr bwMode="auto">
          <a:xfrm>
            <a:off x="6227763" y="1628775"/>
            <a:ext cx="720725"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205830"/>
                                        </p:tgtEl>
                                        <p:attrNameLst>
                                          <p:attrName>style.visibility</p:attrName>
                                        </p:attrNameLst>
                                      </p:cBhvr>
                                      <p:to>
                                        <p:strVal val="visible"/>
                                      </p:to>
                                    </p:set>
                                    <p:animEffect transition="in" filter="fade">
                                      <p:cBhvr>
                                        <p:cTn id="7" dur="1000"/>
                                        <p:tgtEl>
                                          <p:spTgt spid="205830"/>
                                        </p:tgtEl>
                                      </p:cBhvr>
                                    </p:animEffect>
                                    <p:anim calcmode="lin" valueType="num">
                                      <p:cBhvr>
                                        <p:cTn id="8" dur="1000" fill="hold"/>
                                        <p:tgtEl>
                                          <p:spTgt spid="205830"/>
                                        </p:tgtEl>
                                        <p:attrNameLst>
                                          <p:attrName>ppt_x</p:attrName>
                                        </p:attrNameLst>
                                      </p:cBhvr>
                                      <p:tavLst>
                                        <p:tav tm="0">
                                          <p:val>
                                            <p:strVal val="#ppt_x"/>
                                          </p:val>
                                        </p:tav>
                                        <p:tav tm="100000">
                                          <p:val>
                                            <p:strVal val="#ppt_x"/>
                                          </p:val>
                                        </p:tav>
                                      </p:tavLst>
                                    </p:anim>
                                    <p:anim calcmode="lin" valueType="num">
                                      <p:cBhvr>
                                        <p:cTn id="9" dur="1000" fill="hold"/>
                                        <p:tgtEl>
                                          <p:spTgt spid="205830"/>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205831"/>
                                        </p:tgtEl>
                                        <p:attrNameLst>
                                          <p:attrName>style.visibility</p:attrName>
                                        </p:attrNameLst>
                                      </p:cBhvr>
                                      <p:to>
                                        <p:strVal val="visible"/>
                                      </p:to>
                                    </p:set>
                                    <p:animEffect transition="in" filter="wipe(left)">
                                      <p:cBhvr>
                                        <p:cTn id="13" dur="500"/>
                                        <p:tgtEl>
                                          <p:spTgt spid="205831"/>
                                        </p:tgtEl>
                                      </p:cBhvr>
                                    </p:animEffect>
                                  </p:childTnLst>
                                </p:cTn>
                              </p:par>
                            </p:childTnLst>
                          </p:cTn>
                        </p:par>
                        <p:par>
                          <p:cTn id="14" fill="hold" nodeType="afterGroup">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205832"/>
                                        </p:tgtEl>
                                        <p:attrNameLst>
                                          <p:attrName>style.visibility</p:attrName>
                                        </p:attrNameLst>
                                      </p:cBhvr>
                                      <p:to>
                                        <p:strVal val="visible"/>
                                      </p:to>
                                    </p:set>
                                    <p:animEffect transition="in" filter="wipe(left)">
                                      <p:cBhvr>
                                        <p:cTn id="17" dur="500"/>
                                        <p:tgtEl>
                                          <p:spTgt spid="2058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31" grpId="0" animBg="1"/>
      <p:bldP spid="2058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eaLnBrk="1" hangingPunct="1">
              <a:defRPr/>
            </a:pPr>
            <a:r>
              <a:rPr lang="en-US" altLang="zh-CN" smtClean="0"/>
              <a:t>Logic</a:t>
            </a:r>
          </a:p>
        </p:txBody>
      </p:sp>
      <p:sp>
        <p:nvSpPr>
          <p:cNvPr id="206851" name="Rectangle 3"/>
          <p:cNvSpPr>
            <a:spLocks noGrp="1" noChangeArrowheads="1"/>
          </p:cNvSpPr>
          <p:nvPr>
            <p:ph type="body" idx="1"/>
          </p:nvPr>
        </p:nvSpPr>
        <p:spPr/>
        <p:txBody>
          <a:bodyPr/>
          <a:lstStyle/>
          <a:p>
            <a:pPr eaLnBrk="1" hangingPunct="1">
              <a:defRPr/>
            </a:pPr>
            <a:r>
              <a:rPr lang="en-US" altLang="zh-CN" smtClean="0"/>
              <a:t>Stoic</a:t>
            </a:r>
            <a:r>
              <a:rPr lang="zh-CN" altLang="en-US" smtClean="0"/>
              <a:t>学派用</a:t>
            </a:r>
            <a:r>
              <a:rPr lang="en-US" altLang="zh-CN" smtClean="0"/>
              <a:t>Logos</a:t>
            </a:r>
            <a:r>
              <a:rPr lang="zh-CN" altLang="en-US" smtClean="0"/>
              <a:t>指论辩术和修辞学</a:t>
            </a:r>
          </a:p>
        </p:txBody>
      </p:sp>
      <p:sp>
        <p:nvSpPr>
          <p:cNvPr id="206852" name="Line 4"/>
          <p:cNvSpPr>
            <a:spLocks noChangeShapeType="1"/>
          </p:cNvSpPr>
          <p:nvPr/>
        </p:nvSpPr>
        <p:spPr bwMode="auto">
          <a:xfrm>
            <a:off x="4425950" y="1628775"/>
            <a:ext cx="1009650"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853" name="Line 5"/>
          <p:cNvSpPr>
            <a:spLocks noChangeShapeType="1"/>
          </p:cNvSpPr>
          <p:nvPr/>
        </p:nvSpPr>
        <p:spPr bwMode="auto">
          <a:xfrm>
            <a:off x="6011863" y="1628775"/>
            <a:ext cx="1081087"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06855" name="Picture 7" descr="Zeno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1916113"/>
            <a:ext cx="2633662" cy="360203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206856" name="Rectangle 8"/>
          <p:cNvSpPr>
            <a:spLocks noChangeArrowheads="1"/>
          </p:cNvSpPr>
          <p:nvPr/>
        </p:nvSpPr>
        <p:spPr bwMode="auto">
          <a:xfrm>
            <a:off x="2916238" y="5589588"/>
            <a:ext cx="2241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r>
              <a:rPr lang="en-US" altLang="zh-CN" b="1">
                <a:solidFill>
                  <a:schemeClr val="accent2"/>
                </a:solidFill>
                <a:effectLst>
                  <a:outerShdw blurRad="38100" dist="38100" dir="2700000" algn="tl">
                    <a:srgbClr val="C0C0C0"/>
                  </a:outerShdw>
                </a:effectLst>
              </a:rPr>
              <a:t>Zeno of Citium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nodeType="afterEffect">
                                  <p:stCondLst>
                                    <p:cond delay="0"/>
                                  </p:stCondLst>
                                  <p:childTnLst>
                                    <p:set>
                                      <p:cBhvr>
                                        <p:cTn id="6" dur="1" fill="hold">
                                          <p:stCondLst>
                                            <p:cond delay="0"/>
                                          </p:stCondLst>
                                        </p:cTn>
                                        <p:tgtEl>
                                          <p:spTgt spid="206855"/>
                                        </p:tgtEl>
                                        <p:attrNameLst>
                                          <p:attrName>style.visibility</p:attrName>
                                        </p:attrNameLst>
                                      </p:cBhvr>
                                      <p:to>
                                        <p:strVal val="visible"/>
                                      </p:to>
                                    </p:set>
                                    <p:anim calcmode="lin" valueType="num">
                                      <p:cBhvr>
                                        <p:cTn id="7" dur="500" fill="hold"/>
                                        <p:tgtEl>
                                          <p:spTgt spid="206855"/>
                                        </p:tgtEl>
                                        <p:attrNameLst>
                                          <p:attrName>ppt_w</p:attrName>
                                        </p:attrNameLst>
                                      </p:cBhvr>
                                      <p:tavLst>
                                        <p:tav tm="0">
                                          <p:val>
                                            <p:fltVal val="0"/>
                                          </p:val>
                                        </p:tav>
                                        <p:tav tm="100000">
                                          <p:val>
                                            <p:strVal val="#ppt_w"/>
                                          </p:val>
                                        </p:tav>
                                      </p:tavLst>
                                    </p:anim>
                                    <p:anim calcmode="lin" valueType="num">
                                      <p:cBhvr>
                                        <p:cTn id="8" dur="500" fill="hold"/>
                                        <p:tgtEl>
                                          <p:spTgt spid="206855"/>
                                        </p:tgtEl>
                                        <p:attrNameLst>
                                          <p:attrName>ppt_h</p:attrName>
                                        </p:attrNameLst>
                                      </p:cBhvr>
                                      <p:tavLst>
                                        <p:tav tm="0">
                                          <p:val>
                                            <p:fltVal val="0"/>
                                          </p:val>
                                        </p:tav>
                                        <p:tav tm="100000">
                                          <p:val>
                                            <p:strVal val="#ppt_h"/>
                                          </p:val>
                                        </p:tav>
                                      </p:tavLst>
                                    </p:anim>
                                    <p:anim calcmode="lin" valueType="num">
                                      <p:cBhvr>
                                        <p:cTn id="9" dur="500" fill="hold"/>
                                        <p:tgtEl>
                                          <p:spTgt spid="206855"/>
                                        </p:tgtEl>
                                        <p:attrNameLst>
                                          <p:attrName>ppt_x</p:attrName>
                                        </p:attrNameLst>
                                      </p:cBhvr>
                                      <p:tavLst>
                                        <p:tav tm="0">
                                          <p:val>
                                            <p:fltVal val="0.5"/>
                                          </p:val>
                                        </p:tav>
                                        <p:tav tm="100000">
                                          <p:val>
                                            <p:strVal val="#ppt_x"/>
                                          </p:val>
                                        </p:tav>
                                      </p:tavLst>
                                    </p:anim>
                                    <p:anim calcmode="lin" valueType="num">
                                      <p:cBhvr>
                                        <p:cTn id="10" dur="500" fill="hold"/>
                                        <p:tgtEl>
                                          <p:spTgt spid="206855"/>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206856"/>
                                        </p:tgtEl>
                                        <p:attrNameLst>
                                          <p:attrName>style.visibility</p:attrName>
                                        </p:attrNameLst>
                                      </p:cBhvr>
                                      <p:to>
                                        <p:strVal val="visible"/>
                                      </p:to>
                                    </p:set>
                                    <p:anim calcmode="lin" valueType="num">
                                      <p:cBhvr>
                                        <p:cTn id="13" dur="500" fill="hold"/>
                                        <p:tgtEl>
                                          <p:spTgt spid="206856"/>
                                        </p:tgtEl>
                                        <p:attrNameLst>
                                          <p:attrName>ppt_w</p:attrName>
                                        </p:attrNameLst>
                                      </p:cBhvr>
                                      <p:tavLst>
                                        <p:tav tm="0">
                                          <p:val>
                                            <p:fltVal val="0"/>
                                          </p:val>
                                        </p:tav>
                                        <p:tav tm="100000">
                                          <p:val>
                                            <p:strVal val="#ppt_w"/>
                                          </p:val>
                                        </p:tav>
                                      </p:tavLst>
                                    </p:anim>
                                    <p:anim calcmode="lin" valueType="num">
                                      <p:cBhvr>
                                        <p:cTn id="14" dur="500" fill="hold"/>
                                        <p:tgtEl>
                                          <p:spTgt spid="206856"/>
                                        </p:tgtEl>
                                        <p:attrNameLst>
                                          <p:attrName>ppt_h</p:attrName>
                                        </p:attrNameLst>
                                      </p:cBhvr>
                                      <p:tavLst>
                                        <p:tav tm="0">
                                          <p:val>
                                            <p:fltVal val="0"/>
                                          </p:val>
                                        </p:tav>
                                        <p:tav tm="100000">
                                          <p:val>
                                            <p:strVal val="#ppt_h"/>
                                          </p:val>
                                        </p:tav>
                                      </p:tavLst>
                                    </p:anim>
                                    <p:anim calcmode="lin" valueType="num">
                                      <p:cBhvr>
                                        <p:cTn id="15" dur="500" fill="hold"/>
                                        <p:tgtEl>
                                          <p:spTgt spid="206856"/>
                                        </p:tgtEl>
                                        <p:attrNameLst>
                                          <p:attrName>ppt_x</p:attrName>
                                        </p:attrNameLst>
                                      </p:cBhvr>
                                      <p:tavLst>
                                        <p:tav tm="0">
                                          <p:val>
                                            <p:fltVal val="0.5"/>
                                          </p:val>
                                        </p:tav>
                                        <p:tav tm="100000">
                                          <p:val>
                                            <p:strVal val="#ppt_x"/>
                                          </p:val>
                                        </p:tav>
                                      </p:tavLst>
                                    </p:anim>
                                    <p:anim calcmode="lin" valueType="num">
                                      <p:cBhvr>
                                        <p:cTn id="16" dur="500" fill="hold"/>
                                        <p:tgtEl>
                                          <p:spTgt spid="206856"/>
                                        </p:tgtEl>
                                        <p:attrNameLst>
                                          <p:attrName>ppt_y</p:attrName>
                                        </p:attrNameLst>
                                      </p:cBhvr>
                                      <p:tavLst>
                                        <p:tav tm="0">
                                          <p:val>
                                            <p:fltVal val="0.5"/>
                                          </p:val>
                                        </p:tav>
                                        <p:tav tm="100000">
                                          <p:val>
                                            <p:strVal val="#ppt_y"/>
                                          </p:val>
                                        </p:tav>
                                      </p:tavLst>
                                    </p:anim>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06852"/>
                                        </p:tgtEl>
                                        <p:attrNameLst>
                                          <p:attrName>style.visibility</p:attrName>
                                        </p:attrNameLst>
                                      </p:cBhvr>
                                      <p:to>
                                        <p:strVal val="visible"/>
                                      </p:to>
                                    </p:set>
                                    <p:animEffect transition="in" filter="wipe(left)">
                                      <p:cBhvr>
                                        <p:cTn id="20" dur="500"/>
                                        <p:tgtEl>
                                          <p:spTgt spid="206852"/>
                                        </p:tgtEl>
                                      </p:cBhvr>
                                    </p:animEffect>
                                  </p:childTnLst>
                                </p:cTn>
                              </p:par>
                            </p:childTnLst>
                          </p:cTn>
                        </p:par>
                        <p:par>
                          <p:cTn id="21" fill="hold" nodeType="afterGroup">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206853"/>
                                        </p:tgtEl>
                                        <p:attrNameLst>
                                          <p:attrName>style.visibility</p:attrName>
                                        </p:attrNameLst>
                                      </p:cBhvr>
                                      <p:to>
                                        <p:strVal val="visible"/>
                                      </p:to>
                                    </p:set>
                                    <p:animEffect transition="in" filter="wipe(left)">
                                      <p:cBhvr>
                                        <p:cTn id="24" dur="500"/>
                                        <p:tgtEl>
                                          <p:spTgt spid="206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2" grpId="0" animBg="1"/>
      <p:bldP spid="206853" grpId="0" animBg="1"/>
      <p:bldP spid="20685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pPr eaLnBrk="1" hangingPunct="1">
              <a:defRPr/>
            </a:pPr>
            <a:r>
              <a:rPr lang="en-US" altLang="zh-CN" smtClean="0"/>
              <a:t>Logic</a:t>
            </a:r>
          </a:p>
        </p:txBody>
      </p:sp>
      <p:sp>
        <p:nvSpPr>
          <p:cNvPr id="207875" name="Rectangle 3"/>
          <p:cNvSpPr>
            <a:spLocks noGrp="1" noChangeArrowheads="1"/>
          </p:cNvSpPr>
          <p:nvPr>
            <p:ph type="body" idx="1"/>
          </p:nvPr>
        </p:nvSpPr>
        <p:spPr/>
        <p:txBody>
          <a:bodyPr/>
          <a:lstStyle/>
          <a:p>
            <a:pPr eaLnBrk="1" hangingPunct="1">
              <a:defRPr/>
            </a:pPr>
            <a:r>
              <a:rPr lang="zh-CN" altLang="en-US" smtClean="0"/>
              <a:t>古罗马</a:t>
            </a:r>
            <a:r>
              <a:rPr lang="en-US" altLang="zh-CN" smtClean="0"/>
              <a:t>Cicero</a:t>
            </a:r>
            <a:r>
              <a:rPr lang="zh-CN" altLang="en-US" smtClean="0"/>
              <a:t>用</a:t>
            </a:r>
            <a:r>
              <a:rPr lang="en-US" altLang="zh-CN" smtClean="0"/>
              <a:t>dialectica</a:t>
            </a:r>
            <a:r>
              <a:rPr lang="zh-CN" altLang="en-US" smtClean="0"/>
              <a:t>（论辩术）表示包括逻辑和修辞的科学</a:t>
            </a:r>
          </a:p>
        </p:txBody>
      </p:sp>
      <p:sp>
        <p:nvSpPr>
          <p:cNvPr id="207876" name="Line 4"/>
          <p:cNvSpPr>
            <a:spLocks noChangeShapeType="1"/>
          </p:cNvSpPr>
          <p:nvPr/>
        </p:nvSpPr>
        <p:spPr bwMode="auto">
          <a:xfrm>
            <a:off x="1185863" y="2133600"/>
            <a:ext cx="722312"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7877" name="Line 5"/>
          <p:cNvSpPr>
            <a:spLocks noChangeShapeType="1"/>
          </p:cNvSpPr>
          <p:nvPr/>
        </p:nvSpPr>
        <p:spPr bwMode="auto">
          <a:xfrm>
            <a:off x="2411413" y="2133600"/>
            <a:ext cx="720725"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07879" name="Picture 7" descr="M-T-Cic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138" y="2420938"/>
            <a:ext cx="3008312" cy="404018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nodeType="afterEffect">
                                  <p:stCondLst>
                                    <p:cond delay="0"/>
                                  </p:stCondLst>
                                  <p:childTnLst>
                                    <p:set>
                                      <p:cBhvr>
                                        <p:cTn id="6" dur="1" fill="hold">
                                          <p:stCondLst>
                                            <p:cond delay="0"/>
                                          </p:stCondLst>
                                        </p:cTn>
                                        <p:tgtEl>
                                          <p:spTgt spid="207879"/>
                                        </p:tgtEl>
                                        <p:attrNameLst>
                                          <p:attrName>style.visibility</p:attrName>
                                        </p:attrNameLst>
                                      </p:cBhvr>
                                      <p:to>
                                        <p:strVal val="visible"/>
                                      </p:to>
                                    </p:set>
                                    <p:animEffect transition="in" filter="fade">
                                      <p:cBhvr>
                                        <p:cTn id="7" dur="800" decel="100000"/>
                                        <p:tgtEl>
                                          <p:spTgt spid="207879"/>
                                        </p:tgtEl>
                                      </p:cBhvr>
                                    </p:animEffect>
                                    <p:anim calcmode="lin" valueType="num">
                                      <p:cBhvr>
                                        <p:cTn id="8" dur="800" decel="100000" fill="hold"/>
                                        <p:tgtEl>
                                          <p:spTgt spid="207879"/>
                                        </p:tgtEl>
                                        <p:attrNameLst>
                                          <p:attrName>style.rotation</p:attrName>
                                        </p:attrNameLst>
                                      </p:cBhvr>
                                      <p:tavLst>
                                        <p:tav tm="0">
                                          <p:val>
                                            <p:fltVal val="-90"/>
                                          </p:val>
                                        </p:tav>
                                        <p:tav tm="100000">
                                          <p:val>
                                            <p:fltVal val="0"/>
                                          </p:val>
                                        </p:tav>
                                      </p:tavLst>
                                    </p:anim>
                                    <p:anim calcmode="lin" valueType="num">
                                      <p:cBhvr>
                                        <p:cTn id="9" dur="800" decel="100000" fill="hold"/>
                                        <p:tgtEl>
                                          <p:spTgt spid="207879"/>
                                        </p:tgtEl>
                                        <p:attrNameLst>
                                          <p:attrName>ppt_x</p:attrName>
                                        </p:attrNameLst>
                                      </p:cBhvr>
                                      <p:tavLst>
                                        <p:tav tm="0">
                                          <p:val>
                                            <p:strVal val="#ppt_x+0.4"/>
                                          </p:val>
                                        </p:tav>
                                        <p:tav tm="100000">
                                          <p:val>
                                            <p:strVal val="#ppt_x-0.05"/>
                                          </p:val>
                                        </p:tav>
                                      </p:tavLst>
                                    </p:anim>
                                    <p:anim calcmode="lin" valueType="num">
                                      <p:cBhvr>
                                        <p:cTn id="10" dur="800" decel="100000" fill="hold"/>
                                        <p:tgtEl>
                                          <p:spTgt spid="20787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0787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07879"/>
                                        </p:tgtEl>
                                        <p:attrNameLst>
                                          <p:attrName>ppt_y</p:attrName>
                                        </p:attrNameLst>
                                      </p:cBhvr>
                                      <p:tavLst>
                                        <p:tav tm="0">
                                          <p:val>
                                            <p:strVal val="#ppt_y+0.1"/>
                                          </p:val>
                                        </p:tav>
                                        <p:tav tm="100000">
                                          <p:val>
                                            <p:strVal val="#ppt_y"/>
                                          </p:val>
                                        </p:tav>
                                      </p:tavLst>
                                    </p:anim>
                                  </p:childTnLst>
                                </p:cTn>
                              </p:par>
                            </p:childTnLst>
                          </p:cTn>
                        </p:par>
                        <p:par>
                          <p:cTn id="13" fill="hold" nodeType="afterGroup">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07876"/>
                                        </p:tgtEl>
                                        <p:attrNameLst>
                                          <p:attrName>style.visibility</p:attrName>
                                        </p:attrNameLst>
                                      </p:cBhvr>
                                      <p:to>
                                        <p:strVal val="visible"/>
                                      </p:to>
                                    </p:set>
                                    <p:animEffect transition="in" filter="wipe(left)">
                                      <p:cBhvr>
                                        <p:cTn id="16" dur="500"/>
                                        <p:tgtEl>
                                          <p:spTgt spid="207876"/>
                                        </p:tgtEl>
                                      </p:cBhvr>
                                    </p:animEffect>
                                  </p:childTnLst>
                                </p:cTn>
                              </p:par>
                            </p:childTnLst>
                          </p:cTn>
                        </p:par>
                        <p:par>
                          <p:cTn id="17" fill="hold" nodeType="afterGroup">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07877"/>
                                        </p:tgtEl>
                                        <p:attrNameLst>
                                          <p:attrName>style.visibility</p:attrName>
                                        </p:attrNameLst>
                                      </p:cBhvr>
                                      <p:to>
                                        <p:strVal val="visible"/>
                                      </p:to>
                                    </p:set>
                                    <p:animEffect transition="in" filter="wipe(left)">
                                      <p:cBhvr>
                                        <p:cTn id="20" dur="500"/>
                                        <p:tgtEl>
                                          <p:spTgt spid="207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6" grpId="0" animBg="1"/>
      <p:bldP spid="20787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pPr eaLnBrk="1" hangingPunct="1">
              <a:defRPr/>
            </a:pPr>
            <a:r>
              <a:rPr lang="en-US" altLang="zh-CN" smtClean="0"/>
              <a:t>Logic</a:t>
            </a:r>
          </a:p>
        </p:txBody>
      </p:sp>
      <p:sp>
        <p:nvSpPr>
          <p:cNvPr id="208899" name="Rectangle 3"/>
          <p:cNvSpPr>
            <a:spLocks noGrp="1" noChangeArrowheads="1"/>
          </p:cNvSpPr>
          <p:nvPr>
            <p:ph type="body" idx="1"/>
          </p:nvPr>
        </p:nvSpPr>
        <p:spPr/>
        <p:txBody>
          <a:bodyPr/>
          <a:lstStyle/>
          <a:p>
            <a:pPr eaLnBrk="1" hangingPunct="1">
              <a:defRPr/>
            </a:pPr>
            <a:r>
              <a:rPr lang="zh-CN" altLang="en-US" smtClean="0"/>
              <a:t>欧洲中世纪的逻辑学家有时候用</a:t>
            </a:r>
            <a:r>
              <a:rPr lang="en-US" altLang="zh-CN" smtClean="0"/>
              <a:t>logica,</a:t>
            </a:r>
            <a:r>
              <a:rPr lang="zh-CN" altLang="en-US" smtClean="0"/>
              <a:t>有时候用</a:t>
            </a:r>
            <a:r>
              <a:rPr lang="en-US" altLang="zh-CN" smtClean="0"/>
              <a:t>dialectica</a:t>
            </a:r>
            <a:r>
              <a:rPr lang="zh-CN" altLang="en-US" smtClean="0"/>
              <a:t>表示逻辑</a:t>
            </a:r>
          </a:p>
        </p:txBody>
      </p:sp>
      <p:pic>
        <p:nvPicPr>
          <p:cNvPr id="208903" name="Picture 7" descr="ce0NgCfFBs4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2420938"/>
            <a:ext cx="5113338" cy="383857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nodeType="afterEffect">
                                  <p:stCondLst>
                                    <p:cond delay="0"/>
                                  </p:stCondLst>
                                  <p:childTnLst>
                                    <p:set>
                                      <p:cBhvr>
                                        <p:cTn id="6" dur="1" fill="hold">
                                          <p:stCondLst>
                                            <p:cond delay="0"/>
                                          </p:stCondLst>
                                        </p:cTn>
                                        <p:tgtEl>
                                          <p:spTgt spid="208903"/>
                                        </p:tgtEl>
                                        <p:attrNameLst>
                                          <p:attrName>style.visibility</p:attrName>
                                        </p:attrNameLst>
                                      </p:cBhvr>
                                      <p:to>
                                        <p:strVal val="visible"/>
                                      </p:to>
                                    </p:set>
                                    <p:animEffect transition="in" filter="wipe(down)">
                                      <p:cBhvr>
                                        <p:cTn id="7" dur="580">
                                          <p:stCondLst>
                                            <p:cond delay="0"/>
                                          </p:stCondLst>
                                        </p:cTn>
                                        <p:tgtEl>
                                          <p:spTgt spid="208903"/>
                                        </p:tgtEl>
                                      </p:cBhvr>
                                    </p:animEffect>
                                    <p:anim calcmode="lin" valueType="num">
                                      <p:cBhvr>
                                        <p:cTn id="8" dur="1822" tmFilter="0,0; 0.14,0.36; 0.43,0.73; 0.71,0.91; 1.0,1.0">
                                          <p:stCondLst>
                                            <p:cond delay="0"/>
                                          </p:stCondLst>
                                        </p:cTn>
                                        <p:tgtEl>
                                          <p:spTgt spid="20890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890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890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890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8903"/>
                                        </p:tgtEl>
                                        <p:attrNameLst>
                                          <p:attrName>ppt_y</p:attrName>
                                        </p:attrNameLst>
                                      </p:cBhvr>
                                      <p:tavLst>
                                        <p:tav tm="0" fmla="#ppt_y-sin(pi*$)/81">
                                          <p:val>
                                            <p:fltVal val="0"/>
                                          </p:val>
                                        </p:tav>
                                        <p:tav tm="100000">
                                          <p:val>
                                            <p:fltVal val="1"/>
                                          </p:val>
                                        </p:tav>
                                      </p:tavLst>
                                    </p:anim>
                                    <p:animScale>
                                      <p:cBhvr>
                                        <p:cTn id="13" dur="26">
                                          <p:stCondLst>
                                            <p:cond delay="650"/>
                                          </p:stCondLst>
                                        </p:cTn>
                                        <p:tgtEl>
                                          <p:spTgt spid="208903"/>
                                        </p:tgtEl>
                                      </p:cBhvr>
                                      <p:to x="100000" y="60000"/>
                                    </p:animScale>
                                    <p:animScale>
                                      <p:cBhvr>
                                        <p:cTn id="14" dur="166" decel="50000">
                                          <p:stCondLst>
                                            <p:cond delay="676"/>
                                          </p:stCondLst>
                                        </p:cTn>
                                        <p:tgtEl>
                                          <p:spTgt spid="208903"/>
                                        </p:tgtEl>
                                      </p:cBhvr>
                                      <p:to x="100000" y="100000"/>
                                    </p:animScale>
                                    <p:animScale>
                                      <p:cBhvr>
                                        <p:cTn id="15" dur="26">
                                          <p:stCondLst>
                                            <p:cond delay="1312"/>
                                          </p:stCondLst>
                                        </p:cTn>
                                        <p:tgtEl>
                                          <p:spTgt spid="208903"/>
                                        </p:tgtEl>
                                      </p:cBhvr>
                                      <p:to x="100000" y="80000"/>
                                    </p:animScale>
                                    <p:animScale>
                                      <p:cBhvr>
                                        <p:cTn id="16" dur="166" decel="50000">
                                          <p:stCondLst>
                                            <p:cond delay="1338"/>
                                          </p:stCondLst>
                                        </p:cTn>
                                        <p:tgtEl>
                                          <p:spTgt spid="208903"/>
                                        </p:tgtEl>
                                      </p:cBhvr>
                                      <p:to x="100000" y="100000"/>
                                    </p:animScale>
                                    <p:animScale>
                                      <p:cBhvr>
                                        <p:cTn id="17" dur="26">
                                          <p:stCondLst>
                                            <p:cond delay="1642"/>
                                          </p:stCondLst>
                                        </p:cTn>
                                        <p:tgtEl>
                                          <p:spTgt spid="208903"/>
                                        </p:tgtEl>
                                      </p:cBhvr>
                                      <p:to x="100000" y="90000"/>
                                    </p:animScale>
                                    <p:animScale>
                                      <p:cBhvr>
                                        <p:cTn id="18" dur="166" decel="50000">
                                          <p:stCondLst>
                                            <p:cond delay="1668"/>
                                          </p:stCondLst>
                                        </p:cTn>
                                        <p:tgtEl>
                                          <p:spTgt spid="208903"/>
                                        </p:tgtEl>
                                      </p:cBhvr>
                                      <p:to x="100000" y="100000"/>
                                    </p:animScale>
                                    <p:animScale>
                                      <p:cBhvr>
                                        <p:cTn id="19" dur="26">
                                          <p:stCondLst>
                                            <p:cond delay="1808"/>
                                          </p:stCondLst>
                                        </p:cTn>
                                        <p:tgtEl>
                                          <p:spTgt spid="208903"/>
                                        </p:tgtEl>
                                      </p:cBhvr>
                                      <p:to x="100000" y="95000"/>
                                    </p:animScale>
                                    <p:animScale>
                                      <p:cBhvr>
                                        <p:cTn id="20" dur="166" decel="50000">
                                          <p:stCondLst>
                                            <p:cond delay="1834"/>
                                          </p:stCondLst>
                                        </p:cTn>
                                        <p:tgtEl>
                                          <p:spTgt spid="20890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FF"/>
      </a:hlink>
      <a:folHlink>
        <a:srgbClr val="FFFFFF"/>
      </a:folHlink>
    </a:clrScheme>
    <a:fontScheme name="默认设计模板">
      <a:majorFont>
        <a:latin typeface="Times New Roman"/>
        <a:ea typeface="仿宋_GB2312"/>
        <a:cs typeface=""/>
      </a:majorFont>
      <a:minorFont>
        <a:latin typeface="Times New Roman"/>
        <a:ea typeface="仿宋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Office\Templates\Powerpoint模板集\ARTERIES.POT</Template>
  <TotalTime>4480</TotalTime>
  <Words>2000</Words>
  <Application>Microsoft Office PowerPoint</Application>
  <PresentationFormat>全屏显示(4:3)</PresentationFormat>
  <Paragraphs>273</Paragraphs>
  <Slides>41</Slides>
  <Notes>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41</vt:i4>
      </vt:variant>
    </vt:vector>
  </HeadingPairs>
  <TitlesOfParts>
    <vt:vector size="55" baseType="lpstr">
      <vt:lpstr>仿宋_GB2312</vt:lpstr>
      <vt:lpstr>隶书</vt:lpstr>
      <vt:lpstr>微软雅黑</vt:lpstr>
      <vt:lpstr>华文新魏</vt:lpstr>
      <vt:lpstr>Calibri</vt:lpstr>
      <vt:lpstr>楷体_GB2312</vt:lpstr>
      <vt:lpstr>华文行楷</vt:lpstr>
      <vt:lpstr>Times New Roman</vt:lpstr>
      <vt:lpstr>宋体</vt:lpstr>
      <vt:lpstr>Wingdings</vt:lpstr>
      <vt:lpstr>幼圆</vt:lpstr>
      <vt:lpstr>Arial Unicode MS</vt:lpstr>
      <vt:lpstr>Symbol</vt:lpstr>
      <vt:lpstr>默认设计模板</vt:lpstr>
      <vt:lpstr>人工智能</vt:lpstr>
      <vt:lpstr>Review</vt:lpstr>
      <vt:lpstr>10 Predicate Logic Representation</vt:lpstr>
      <vt:lpstr>学习要求</vt:lpstr>
      <vt:lpstr>Logic</vt:lpstr>
      <vt:lpstr>Logic</vt:lpstr>
      <vt:lpstr>Logic</vt:lpstr>
      <vt:lpstr>Logic</vt:lpstr>
      <vt:lpstr>Logic</vt:lpstr>
      <vt:lpstr>Logic</vt:lpstr>
      <vt:lpstr>Logic</vt:lpstr>
      <vt:lpstr>Logic</vt:lpstr>
      <vt:lpstr>Logic</vt:lpstr>
      <vt:lpstr>Logic</vt:lpstr>
      <vt:lpstr>Logic</vt:lpstr>
      <vt:lpstr>Logic</vt:lpstr>
      <vt:lpstr>Logic</vt:lpstr>
      <vt:lpstr>Logic</vt:lpstr>
      <vt:lpstr>Propositional Logic</vt:lpstr>
      <vt:lpstr>Propositional Logic</vt:lpstr>
      <vt:lpstr>Propositional Logic</vt:lpstr>
      <vt:lpstr>Propositional Logic</vt:lpstr>
      <vt:lpstr>Propositional Logic</vt:lpstr>
      <vt:lpstr>Propositional Logic</vt:lpstr>
      <vt:lpstr>Propositional Logic</vt:lpstr>
      <vt:lpstr>Propositional Logic</vt:lpstr>
      <vt:lpstr>Propositional Logic</vt:lpstr>
      <vt:lpstr>Propositional Logic</vt:lpstr>
      <vt:lpstr>Propositional Logic</vt:lpstr>
      <vt:lpstr>Propositional Logic</vt:lpstr>
      <vt:lpstr>Predicate Logic</vt:lpstr>
      <vt:lpstr>Predicate Logic</vt:lpstr>
      <vt:lpstr>Predicate Logic</vt:lpstr>
      <vt:lpstr>Predicate Logic</vt:lpstr>
      <vt:lpstr>Predicate Logic</vt:lpstr>
      <vt:lpstr>Predicate Logic</vt:lpstr>
      <vt:lpstr>Predicate Logic</vt:lpstr>
      <vt:lpstr>Predicate Logic</vt:lpstr>
      <vt:lpstr>Predicate Logic</vt:lpstr>
      <vt:lpstr>Predicate Logic</vt:lpstr>
      <vt:lpstr>Questions</vt:lpstr>
    </vt:vector>
  </TitlesOfParts>
  <Company>哈尔滨工程大学计算机科学与技术学院</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dc:title>
  <dc:creator>刘海波</dc:creator>
  <cp:lastModifiedBy>OO</cp:lastModifiedBy>
  <cp:revision>1025</cp:revision>
  <dcterms:created xsi:type="dcterms:W3CDTF">2006-06-27T12:52:39Z</dcterms:created>
  <dcterms:modified xsi:type="dcterms:W3CDTF">2020-10-11T16:45:37Z</dcterms:modified>
</cp:coreProperties>
</file>